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49F2D0-B0E8-4759-83BF-217462C4C095}" type="datetimeFigureOut">
              <a:rPr lang="fr-FR" smtClean="0"/>
              <a:t>13/06/2019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DD15D58-13F9-41B9-A017-16AAE7F58F62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42392" y="4724400"/>
            <a:ext cx="6858000" cy="1440904"/>
          </a:xfrm>
        </p:spPr>
        <p:txBody>
          <a:bodyPr>
            <a:normAutofit/>
          </a:bodyPr>
          <a:lstStyle/>
          <a:p>
            <a:r>
              <a:rPr lang="fr-FR" b="1" dirty="0"/>
              <a:t>J.Dominique BOUTIN</a:t>
            </a:r>
            <a:r>
              <a:rPr lang="fr-FR" dirty="0"/>
              <a:t> : FNE et ANCCLI      Expert Déchet et Démantèlement auprès de l’ASN 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/>
              <a:t>Une chose est sûre… : la filière nucléaire n’est pas sûre !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948264" y="5733256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17 juin 2019</a:t>
            </a:r>
          </a:p>
        </p:txBody>
      </p:sp>
    </p:spTree>
    <p:extLst>
      <p:ext uri="{BB962C8B-B14F-4D97-AF65-F5344CB8AC3E}">
        <p14:creationId xmlns:p14="http://schemas.microsoft.com/office/powerpoint/2010/main" val="3320438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01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8147248" cy="60486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sz="3200" b="1" dirty="0"/>
              <a:t>Tricastin : Le circuit d’alimentation en eau des 4 réacteurs n’aurait pas résisté à un séisme - </a:t>
            </a:r>
            <a:r>
              <a:rPr lang="fr-FR" sz="3200" dirty="0"/>
              <a:t>Le 07/06/2019</a:t>
            </a:r>
          </a:p>
          <a:p>
            <a:pPr marL="0" indent="0" algn="just">
              <a:buNone/>
            </a:pPr>
            <a:r>
              <a:rPr lang="fr-FR" sz="3200" dirty="0"/>
              <a:t>Nouveau défaut décelé sur les 4 réacteurs nucléaire du Tricastin : le circuit d’alimentation en eau brute (SEC), qui sert à refroidir tous les équipements auxiliaires et de sauvegarde, n’aurait pas résisté à un séisme.</a:t>
            </a:r>
          </a:p>
          <a:p>
            <a:pPr algn="just"/>
            <a:r>
              <a:rPr lang="fr-FR" sz="3200" b="1" dirty="0"/>
              <a:t>Bugey : Erreur d’analyse : une fuite considérée sans conséquence alors qu’elle ne l’était pas</a:t>
            </a:r>
            <a:r>
              <a:rPr lang="fr-FR" sz="3200" dirty="0"/>
              <a:t> – le 29/05/2019, </a:t>
            </a:r>
            <a:r>
              <a:rPr lang="fr-FR" sz="3200" u="sng" dirty="0"/>
              <a:t>mis à jour le 07/06/2019</a:t>
            </a:r>
            <a:endParaRPr lang="fr-FR" sz="3200" dirty="0"/>
          </a:p>
          <a:p>
            <a:pPr marL="0" indent="0" algn="just">
              <a:buNone/>
            </a:pPr>
            <a:r>
              <a:rPr lang="fr-FR" sz="3200" dirty="0"/>
              <a:t>Erreur, détection tardive et violation des règles d’exploitation. Mi décembre 2018, une fuite due à une fissure est détectée sur une vanne du circuit secondaire du réacteur 2. Après analyse, EDF conclue que cette fuite est sans conséquence</a:t>
            </a:r>
          </a:p>
          <a:p>
            <a:pPr marL="0" indent="0" algn="just">
              <a:buNone/>
            </a:pPr>
            <a:r>
              <a:rPr lang="fr-FR" sz="3200" dirty="0"/>
              <a:t>. Six mois plus tard, le 23 mai 2019, l’exploitant réalise une autre analyse qui aboutie à une toute autre conclusion : en cas d’incident, cette fuite aurait "remis en cause" le fonctionnement de la vanne. Embêtant pour une vanne censée jouer son rôle justement en cas d’incident, à savoir évacuer la vapeur des générateurs et piloter le refroidissement du circuit primaire pour éviter une surchauffe du réacteur.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8212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72400" cy="1656184"/>
          </a:xfrm>
        </p:spPr>
        <p:txBody>
          <a:bodyPr>
            <a:normAutofit/>
          </a:bodyPr>
          <a:lstStyle/>
          <a:p>
            <a:r>
              <a:rPr lang="fr-FR" sz="2800" b="1" dirty="0"/>
              <a:t>Chinon : Tenue sismique insuffisante des circuits d’eau brute secourue des réacteurs 1 et 2 </a:t>
            </a:r>
            <a:r>
              <a:rPr lang="fr-FR" sz="2800" dirty="0"/>
              <a:t>– Le 02/11/2018, </a:t>
            </a:r>
            <a:r>
              <a:rPr lang="fr-FR" sz="2800" u="sng" dirty="0"/>
              <a:t>mis à jour le 07/06/2019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2060848"/>
            <a:ext cx="7772400" cy="432048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fr-FR" dirty="0"/>
          </a:p>
          <a:p>
            <a:pPr marL="0" indent="0" algn="just">
              <a:buNone/>
            </a:pPr>
            <a:r>
              <a:rPr lang="fr-FR" dirty="0"/>
              <a:t>Une inspection réactive a eu lieu le 26 octobre 2018, après la découverte d’une sous-épaisseur sur un assemblage pompe-tuyauterie d’un circuit essentiel au refroidissement des équipements importants pour la sûreté du réacteur 2.</a:t>
            </a:r>
          </a:p>
          <a:p>
            <a:pPr marL="0" indent="0" algn="just">
              <a:buNone/>
            </a:pPr>
            <a:r>
              <a:rPr lang="fr-FR" dirty="0"/>
              <a:t>Le plus ennuyeux dans cette affaire est que ça fait plus de 30 ans, que je manifeste sur le fait qu’une faille active  se trouve à moins de 4 km….</a:t>
            </a:r>
          </a:p>
          <a:p>
            <a:pPr marL="0" indent="0" algn="just">
              <a:buNone/>
            </a:pPr>
            <a:r>
              <a:rPr lang="fr-FR" dirty="0"/>
              <a:t>En 2008-9, l’IRSN reconnait enfin ce constat. Bien !</a:t>
            </a:r>
          </a:p>
          <a:p>
            <a:pPr marL="0" indent="0" algn="just">
              <a:buNone/>
            </a:pPr>
            <a:r>
              <a:rPr lang="fr-FR" dirty="0"/>
              <a:t>En 2011, ECS post-Fukushima redit que tout cela n’est pas à niveau…</a:t>
            </a:r>
          </a:p>
          <a:p>
            <a:pPr marL="0" indent="0" algn="just">
              <a:buNone/>
            </a:pPr>
            <a:r>
              <a:rPr lang="fr-FR" dirty="0"/>
              <a:t>En 2019, constat… Travaux quand ?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4351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989856"/>
            <a:ext cx="7772400" cy="1143000"/>
          </a:xfrm>
        </p:spPr>
        <p:txBody>
          <a:bodyPr>
            <a:noAutofit/>
          </a:bodyPr>
          <a:lstStyle/>
          <a:p>
            <a:r>
              <a:rPr lang="fr-FR" sz="2000" b="1" dirty="0"/>
              <a:t>Anomalie générique de niveau 2 sur 14 réacteurs et de niveau 1 sur 14 autres : Les câbles et les tuyaux des diesels de secours n’auraient pas résistés à un séisme</a:t>
            </a:r>
            <a:r>
              <a:rPr lang="fr-FR" sz="2000" dirty="0"/>
              <a:t> – Le 06/05/2019, </a:t>
            </a:r>
            <a:r>
              <a:rPr lang="fr-FR" sz="2000" u="sng" dirty="0"/>
              <a:t>mis à jour le 29/05/19 et le 07/06/19</a:t>
            </a:r>
            <a:br>
              <a:rPr lang="fr-FR" sz="2400" dirty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824536"/>
          </a:xfrm>
        </p:spPr>
        <p:txBody>
          <a:bodyPr>
            <a:normAutofit fontScale="85000" lnSpcReduction="20000"/>
          </a:bodyPr>
          <a:lstStyle/>
          <a:p>
            <a:pPr algn="just"/>
            <a:endParaRPr lang="fr-FR" dirty="0"/>
          </a:p>
          <a:p>
            <a:pPr marL="0" indent="0" algn="just">
              <a:buNone/>
            </a:pPr>
            <a:r>
              <a:rPr lang="fr-FR" dirty="0"/>
              <a:t>    Début mai 2019, annonce d’une nouvelle anomalie générique affectant plus de la moitié des sites des centrales nucléaire d’EDF : les tuyauteries des groupes électrogènes à moteur diesel, sources électriques de secours, ne résisteraient pas à un séisme.</a:t>
            </a:r>
          </a:p>
          <a:p>
            <a:pPr marL="0" indent="0" algn="just">
              <a:buNone/>
            </a:pPr>
            <a:r>
              <a:rPr lang="fr-FR" dirty="0"/>
              <a:t>    Fait intéressant et révélateur, quelques temps après la publication d’origine du 6 mai, les contenus des communications d’EDF ont été modifiés. Sans annonce particulière, un simple ajout de quelques mots dans le communiqué d’origine. Les câbles électriques des diesels - pas uniquement les tuyaux - sont concernés par cette non tenue au séisme. Les 2 réacteurs de Saint-Laurent, pour lesquels EDF avait déclaré l’anomalie au niveau zéro, passent au niveau 2. La centrale de Chinon est elle aussi concernée : l’anomalie est classée au niveau zéro par EDF, mais au niveau 1 par l’ASN.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187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conclusion qui ne peut en être une….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La filière nucléaire pour de multiples raisons est en perte de vitesse : </a:t>
            </a:r>
          </a:p>
          <a:p>
            <a:pPr marL="0" indent="0" algn="just">
              <a:buNone/>
            </a:pPr>
            <a:r>
              <a:rPr lang="fr-FR" dirty="0"/>
              <a:t>1) coûts élevés (ne pas confondre avec le prix « politique » du kW), </a:t>
            </a:r>
          </a:p>
          <a:p>
            <a:pPr marL="0" indent="0" algn="just">
              <a:buNone/>
            </a:pPr>
            <a:r>
              <a:rPr lang="fr-FR" dirty="0"/>
              <a:t>2) impacts sociaux invraisemblables (il faut visiter les ex mines AREVA au Congo, où les habitants vivent dans des maisons construites avec des « stériles miniers », l’eau « potable » impropre à la consommation selon l’OMS) et en France ?</a:t>
            </a:r>
          </a:p>
          <a:p>
            <a:pPr marL="0" indent="0" algn="just">
              <a:buNone/>
            </a:pPr>
            <a:r>
              <a:rPr lang="fr-FR" dirty="0"/>
              <a:t>3) Une « gestion» (?) millénale de déchets majeurs qui plombent déjà, au moins 5 générations, mais sans doute plusieurs centaines en héritage…</a:t>
            </a:r>
          </a:p>
        </p:txBody>
      </p:sp>
    </p:spTree>
    <p:extLst>
      <p:ext uri="{BB962C8B-B14F-4D97-AF65-F5344CB8AC3E}">
        <p14:creationId xmlns:p14="http://schemas.microsoft.com/office/powerpoint/2010/main" val="3233967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4800" dirty="0"/>
              <a:t>  MERCI de votre écoute</a:t>
            </a:r>
          </a:p>
          <a:p>
            <a:pPr marL="0" indent="0">
              <a:buNone/>
            </a:pPr>
            <a:endParaRPr lang="fr-FR" sz="4800" dirty="0"/>
          </a:p>
        </p:txBody>
      </p:sp>
      <p:pic>
        <p:nvPicPr>
          <p:cNvPr id="4" name="officeArt object"/>
          <p:cNvPicPr/>
          <p:nvPr/>
        </p:nvPicPr>
        <p:blipFill>
          <a:blip r:embed="rId2"/>
          <a:stretch>
            <a:fillRect/>
          </a:stretch>
        </p:blipFill>
        <p:spPr>
          <a:xfrm>
            <a:off x="3131840" y="2708920"/>
            <a:ext cx="2952328" cy="2808312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15390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Quelques mauvaises idées reçues 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b="1" dirty="0"/>
              <a:t>Le nucléaire serait  dé-carboné…</a:t>
            </a:r>
            <a:r>
              <a:rPr lang="fr-FR" dirty="0"/>
              <a:t> oui, mais avance masqué, car il produit de nombreux autres GES…Par exemple :</a:t>
            </a:r>
          </a:p>
          <a:p>
            <a:pPr algn="just">
              <a:buFont typeface="Arial" charset="0"/>
              <a:buChar char="•"/>
            </a:pPr>
            <a:r>
              <a:rPr lang="fr-FR" dirty="0"/>
              <a:t>rien que le site de Malvési (première étape de l’enrichissement) délivre du NOx en quantité équivalente à 66 000t de CO².</a:t>
            </a:r>
          </a:p>
          <a:p>
            <a:pPr algn="just">
              <a:buFont typeface="Arial" charset="0"/>
              <a:buChar char="•"/>
            </a:pPr>
            <a:r>
              <a:rPr lang="fr-FR" dirty="0"/>
              <a:t>les pertes de réfrigérants sont choses communes : 100 kg égalent 200 t </a:t>
            </a:r>
            <a:r>
              <a:rPr lang="fr-FR" dirty="0" err="1"/>
              <a:t>eq</a:t>
            </a:r>
            <a:r>
              <a:rPr lang="fr-FR" dirty="0"/>
              <a:t>. CO²,</a:t>
            </a:r>
          </a:p>
          <a:p>
            <a:pPr algn="just">
              <a:buFont typeface="Arial" charset="0"/>
              <a:buChar char="•"/>
            </a:pPr>
            <a:r>
              <a:rPr lang="fr-FR" dirty="0"/>
              <a:t>Etc….Il existe de nombreux autres relargages au milieu de 2m3/s/réacteur, d’eaux chaudes dispersées  et éléments radioactifs en Giga-becquerels.</a:t>
            </a:r>
          </a:p>
          <a:p>
            <a:pPr marL="0" indent="0" algn="just">
              <a:buNone/>
            </a:pPr>
            <a:r>
              <a:rPr lang="fr-FR" dirty="0"/>
              <a:t>Donc contrairement aux discours lénifiants et itératifs,</a:t>
            </a:r>
          </a:p>
          <a:p>
            <a:pPr marL="0" indent="0" algn="just">
              <a:buNone/>
            </a:pPr>
            <a:r>
              <a:rPr lang="fr-FR" dirty="0"/>
              <a:t> </a:t>
            </a:r>
            <a:r>
              <a:rPr lang="fr-FR" b="1" dirty="0"/>
              <a:t>le nucléaire ne sauvera pas le climat !</a:t>
            </a:r>
          </a:p>
        </p:txBody>
      </p:sp>
    </p:spTree>
    <p:extLst>
      <p:ext uri="{BB962C8B-B14F-4D97-AF65-F5344CB8AC3E}">
        <p14:creationId xmlns:p14="http://schemas.microsoft.com/office/powerpoint/2010/main" val="216284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Idées reçues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 fontScale="92500"/>
          </a:bodyPr>
          <a:lstStyle/>
          <a:p>
            <a:pPr algn="just"/>
            <a:r>
              <a:rPr lang="fr-FR" dirty="0"/>
              <a:t>En 2011, lors de Copenhague, l’AIEA (l’organisation lobbyiste mondiale), avait proclamé à qui voulait l’entendre que le nucléaire ne pouvait pas être une réponse.</a:t>
            </a:r>
          </a:p>
          <a:p>
            <a:pPr algn="just"/>
            <a:r>
              <a:rPr lang="fr-FR" dirty="0"/>
              <a:t>Et elle avait raison. La production nucléaire mondiale représentait alors 17% de la production électrique… Moins de 10% aujourd’hui…et leur argument chiffré : « même si on arrivait à doubler le parc mondial, nous sommes très loin du facteur 4, et il faudrait mobiliser des sommes astronomiques rien que pour construire ce parc, à supposer qu’on puisse le faire». </a:t>
            </a:r>
          </a:p>
          <a:p>
            <a:pPr algn="just"/>
            <a:r>
              <a:rPr lang="fr-FR" dirty="0"/>
              <a:t>L’électronucléaire mondial : moins de 2% de l’énergie consommée, actuellement.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76256" y="6453336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Boutin 17/6/19</a:t>
            </a:r>
          </a:p>
        </p:txBody>
      </p:sp>
    </p:spTree>
    <p:extLst>
      <p:ext uri="{BB962C8B-B14F-4D97-AF65-F5344CB8AC3E}">
        <p14:creationId xmlns:p14="http://schemas.microsoft.com/office/powerpoint/2010/main" val="805247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France,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Ne pas confondre le gargarisme : 75% de la </a:t>
            </a:r>
            <a:r>
              <a:rPr lang="fr-FR" b="1" dirty="0"/>
              <a:t>production</a:t>
            </a:r>
            <a:r>
              <a:rPr lang="fr-FR" dirty="0"/>
              <a:t> de l’électricité est nucléaire….. Et notre </a:t>
            </a:r>
            <a:r>
              <a:rPr lang="fr-FR" b="1" dirty="0"/>
              <a:t>consommation électrique</a:t>
            </a:r>
            <a:r>
              <a:rPr lang="fr-FR" dirty="0"/>
              <a:t> –ce qui arrive chez l’utilisateur- qui se situe autour de 23%.</a:t>
            </a:r>
          </a:p>
          <a:p>
            <a:pPr algn="just"/>
            <a:r>
              <a:rPr lang="fr-FR" dirty="0"/>
              <a:t>Alors le bilan </a:t>
            </a:r>
            <a:r>
              <a:rPr lang="fr-FR" b="1" dirty="0"/>
              <a:t>électronucléaire à domicile</a:t>
            </a:r>
            <a:r>
              <a:rPr lang="fr-FR" dirty="0"/>
              <a:t> est de 16% de notre consommation énergétique…totale. (45 pétroles, 16 Gaz, ….</a:t>
            </a:r>
          </a:p>
          <a:p>
            <a:pPr algn="just"/>
            <a:r>
              <a:rPr lang="fr-FR" dirty="0"/>
              <a:t>Ne pas oublier non plus que plusieurs ministres successifs ont affirmé y compris lors de l’audition parlementaire de 2014, que </a:t>
            </a:r>
            <a:r>
              <a:rPr lang="fr-FR" b="1" dirty="0"/>
              <a:t>nous avons 17 réacteurs de trop !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578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Premier risque est donc économique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>
            <a:normAutofit/>
          </a:bodyPr>
          <a:lstStyle/>
          <a:p>
            <a:pPr algn="just"/>
            <a:r>
              <a:rPr lang="fr-FR" sz="2800" dirty="0"/>
              <a:t>Un parc vieillissant, couteux en entretien, </a:t>
            </a:r>
            <a:r>
              <a:rPr lang="fr-FR" sz="2800" b="1" dirty="0"/>
              <a:t>dans une entreprise qui est dans le rouge violacé</a:t>
            </a:r>
            <a:r>
              <a:rPr lang="fr-FR" sz="2800" dirty="0"/>
              <a:t> : 53 à 57 milliards de dettes selon les sources.</a:t>
            </a:r>
          </a:p>
          <a:p>
            <a:pPr algn="just"/>
            <a:r>
              <a:rPr lang="fr-FR" sz="2800" dirty="0"/>
              <a:t>Qui additionne les retards </a:t>
            </a:r>
          </a:p>
          <a:p>
            <a:pPr algn="just"/>
            <a:r>
              <a:rPr lang="fr-FR" sz="2800" dirty="0"/>
              <a:t>action à la privatisation (2005) autour de 80€… environ 10 actuellement</a:t>
            </a:r>
          </a:p>
          <a:p>
            <a:pPr algn="just"/>
            <a:r>
              <a:rPr lang="fr-FR" sz="2800" dirty="0"/>
              <a:t>Virée du CAC 40, il y a peu…</a:t>
            </a:r>
          </a:p>
          <a:p>
            <a:pPr algn="just"/>
            <a:r>
              <a:rPr lang="fr-FR" sz="2800" dirty="0"/>
              <a:t>Et à qui on confie ex-AREVA elle-même dans la débâcle…</a:t>
            </a:r>
          </a:p>
        </p:txBody>
      </p:sp>
    </p:spTree>
    <p:extLst>
      <p:ext uri="{BB962C8B-B14F-4D97-AF65-F5344CB8AC3E}">
        <p14:creationId xmlns:p14="http://schemas.microsoft.com/office/powerpoint/2010/main" val="269532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aspects techniques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Remise à niveau post-VD4 ? Carénage ? ECS ? </a:t>
            </a:r>
          </a:p>
          <a:p>
            <a:pPr marL="0" indent="0" algn="just">
              <a:buNone/>
            </a:pPr>
            <a:r>
              <a:rPr lang="fr-FR" dirty="0"/>
              <a:t>OUI, mais :</a:t>
            </a:r>
          </a:p>
          <a:p>
            <a:pPr marL="514350" indent="-514350" algn="just">
              <a:buAutoNum type="arabicParenR"/>
            </a:pPr>
            <a:r>
              <a:rPr lang="fr-FR" dirty="0"/>
              <a:t>Faudrait pouvoir le faire (technique, économie, hommes….)</a:t>
            </a:r>
          </a:p>
          <a:p>
            <a:pPr marL="514350" indent="-514350" algn="just">
              <a:buAutoNum type="arabicParenR"/>
            </a:pPr>
            <a:r>
              <a:rPr lang="fr-FR" dirty="0"/>
              <a:t>Des impossibilités de réaliser des actions sur le noyau dur (radier, par exemple)</a:t>
            </a:r>
          </a:p>
          <a:p>
            <a:pPr marL="514350" indent="-514350" algn="just">
              <a:buAutoNum type="arabicParenR"/>
            </a:pPr>
            <a:r>
              <a:rPr lang="fr-FR" dirty="0"/>
              <a:t>Finances….aux plus bas…</a:t>
            </a:r>
          </a:p>
          <a:p>
            <a:pPr marL="514350" indent="-514350" algn="just">
              <a:buAutoNum type="arabicParenR"/>
            </a:pPr>
            <a:r>
              <a:rPr lang="fr-FR" dirty="0"/>
              <a:t>Tiré de la « foire aux questions de l’IRSN » : </a:t>
            </a:r>
            <a:r>
              <a:rPr lang="fr-FR" b="1" dirty="0"/>
              <a:t>Ni EDF, ni ASN, ni IRSN ne disposent d’assez de personnel pour conduire l’ensemble des opérations à venir dans un court terme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1655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 fontScale="90000"/>
          </a:bodyPr>
          <a:lstStyle/>
          <a:p>
            <a:r>
              <a:rPr lang="fr-FR" dirty="0"/>
              <a:t>Maitrise des gestions quotidiennes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536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/>
              <a:t>Plus ça va, moins ça va : la multiplication des « petits incidents » sont révélés (plus ou moins) par l’opérateur EDF.</a:t>
            </a:r>
          </a:p>
          <a:p>
            <a:pPr algn="just"/>
            <a:r>
              <a:rPr lang="fr-FR" dirty="0"/>
              <a:t>L’excellente loi dite « Transparence Sur le Nucléaire » (TSN 206) est un réel coin dans l’omerta culturelle de la filière.</a:t>
            </a:r>
          </a:p>
          <a:p>
            <a:pPr algn="just"/>
            <a:r>
              <a:rPr lang="fr-FR" dirty="0"/>
              <a:t>Ainsi, chacun a accès à de la documentation générale mais aussi aux rapports réguliers de l’ASN… en ligne !</a:t>
            </a:r>
          </a:p>
          <a:p>
            <a:pPr algn="just"/>
            <a:r>
              <a:rPr lang="fr-FR" dirty="0"/>
              <a:t>Sur un de ces rapports, des associations tourangelles ont esté en justice contre EDF : 3 procès gagnés pour non respect de la Loi et mise en danger de la vie d’autrui…</a:t>
            </a:r>
          </a:p>
        </p:txBody>
      </p:sp>
    </p:spTree>
    <p:extLst>
      <p:ext uri="{BB962C8B-B14F-4D97-AF65-F5344CB8AC3E}">
        <p14:creationId xmlns:p14="http://schemas.microsoft.com/office/powerpoint/2010/main" val="1970575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Déclarations « officielles » : 1-10 juin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b="1" dirty="0"/>
              <a:t>Cattenom : Incident lors d’un nettoyage de GV : alerte à l’ammoniac et venue des pompiers, plusieurs salariés "incommodés" </a:t>
            </a:r>
            <a:r>
              <a:rPr lang="fr-FR" dirty="0"/>
              <a:t>- le 03/06/2019</a:t>
            </a:r>
          </a:p>
          <a:p>
            <a:pPr marL="0" indent="0" algn="just">
              <a:buNone/>
            </a:pPr>
            <a:r>
              <a:rPr lang="fr-FR" dirty="0"/>
              <a:t>   Un incident s’est produit à Cattenom le 2 juin 2019 lors du nettoyage d’un générateur de vapeur (GV) du réacteur 1. La solution extrêmement toxique utilisée pour cette opération contient - entre autres produits chimiques - de l’ammoniac (GES). La dépressurisation du générateur de vapeur a engendré le relâchement des vapeurs de la solution de nettoyage dans le bâtiment réacteur.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686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01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219256" cy="5471120"/>
          </a:xfrm>
        </p:spPr>
        <p:txBody>
          <a:bodyPr>
            <a:normAutofit fontScale="92500"/>
          </a:bodyPr>
          <a:lstStyle/>
          <a:p>
            <a:pPr algn="just"/>
            <a:r>
              <a:rPr lang="fr-FR" b="1" dirty="0"/>
              <a:t>Cattenom : Travaux sur le réacteur 1 : 2 appels aux pompiers en moins de 48 heures </a:t>
            </a:r>
            <a:r>
              <a:rPr lang="fr-FR" dirty="0"/>
              <a:t>- Le 04/06/2019</a:t>
            </a:r>
          </a:p>
          <a:p>
            <a:pPr marL="0" indent="0" algn="just">
              <a:buNone/>
            </a:pPr>
            <a:r>
              <a:rPr lang="fr-FR" dirty="0"/>
              <a:t>Un réacteur arrêté ne veut pas dire absence de danger. Le 4 juin 2019, les pompiers sont venus sur le site de la centrale nucléaire de Cattenom (Moselle) pour la seconde fois en 2 jours. De la fumée s’est propagée dans le bâtiment du réacteur 1.</a:t>
            </a:r>
          </a:p>
          <a:p>
            <a:pPr algn="just"/>
            <a:r>
              <a:rPr lang="fr-FR" b="1" dirty="0"/>
              <a:t>Cattenom : Arrêt automatique du réacteur 4 - </a:t>
            </a:r>
            <a:r>
              <a:rPr lang="fr-FR" dirty="0"/>
              <a:t>Le 07/06/2019</a:t>
            </a:r>
          </a:p>
          <a:p>
            <a:pPr marL="0" indent="0" algn="just">
              <a:buNone/>
            </a:pPr>
            <a:r>
              <a:rPr lang="fr-FR" dirty="0"/>
              <a:t>Semaine noire à Cattenom (Moselle). Après les fumées et l’ammoniac dans le bâtiment du réacteur 1, le réacteur 4 s’est arrêté le 7 juin 2019. Ce dispositif s’enclenche automatiquement lorsqu’une situation anormale est détectée.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4566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111</TotalTime>
  <Words>620</Words>
  <Application>Microsoft Office PowerPoint</Application>
  <PresentationFormat>Affichage à l'écran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Franklin Gothic Book</vt:lpstr>
      <vt:lpstr>Perpetua</vt:lpstr>
      <vt:lpstr>Wingdings 2</vt:lpstr>
      <vt:lpstr>Capitaux</vt:lpstr>
      <vt:lpstr>Une chose est sûre… : la filière nucléaire n’est pas sûre !</vt:lpstr>
      <vt:lpstr>Quelques mauvaises idées reçues !</vt:lpstr>
      <vt:lpstr>Idées reçues (suite)</vt:lpstr>
      <vt:lpstr>En France,</vt:lpstr>
      <vt:lpstr>Premier risque est donc économique </vt:lpstr>
      <vt:lpstr>Quelques aspects techniques</vt:lpstr>
      <vt:lpstr>Maitrise des gestions quotidiennes</vt:lpstr>
      <vt:lpstr>Déclarations « officielles » : 1-10 juin</vt:lpstr>
      <vt:lpstr>Présentation PowerPoint</vt:lpstr>
      <vt:lpstr>Présentation PowerPoint</vt:lpstr>
      <vt:lpstr>Chinon : Tenue sismique insuffisante des circuits d’eau brute secourue des réacteurs 1 et 2 – Le 02/11/2018, mis à jour le 07/06/2019</vt:lpstr>
      <vt:lpstr>Anomalie générique de niveau 2 sur 14 réacteurs et de niveau 1 sur 14 autres : Les câbles et les tuyaux des diesels de secours n’auraient pas résistés à un séisme – Le 06/05/2019, mis à jour le 29/05/19 et le 07/06/19 </vt:lpstr>
      <vt:lpstr>Une conclusion qui ne peut en être une….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chose est sûre… : la filière nucléaire n’est pas sûre !</dc:title>
  <dc:creator>dominique</dc:creator>
  <cp:lastModifiedBy>Pierre Jomier</cp:lastModifiedBy>
  <cp:revision>13</cp:revision>
  <dcterms:created xsi:type="dcterms:W3CDTF">2019-06-11T10:20:57Z</dcterms:created>
  <dcterms:modified xsi:type="dcterms:W3CDTF">2019-06-13T17:36:16Z</dcterms:modified>
</cp:coreProperties>
</file>