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58" r:id="rId5"/>
    <p:sldId id="267" r:id="rId6"/>
    <p:sldId id="268" r:id="rId7"/>
    <p:sldId id="265" r:id="rId8"/>
    <p:sldId id="259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1873" autoAdjust="0"/>
  </p:normalViewPr>
  <p:slideViewPr>
    <p:cSldViewPr snapToGrid="0">
      <p:cViewPr varScale="1">
        <p:scale>
          <a:sx n="60" d="100"/>
          <a:sy n="60" d="100"/>
        </p:scale>
        <p:origin x="155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40CD-E761-4CB2-86F4-6EB301B9AE58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072AD-AB22-48B2-9645-302BCB90F0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91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fr-FR" dirty="0"/>
              <a:t>Pourquoi les émissions de GES du Système agro-alimentaire ont augmenté plus que prévu: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/>
              <a:t>Les émissions annuelles de GES, tous secteurs confondus ont augmenté moins rapidement que prévu en 2012 (p.16): 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fr-FR" dirty="0"/>
              <a:t>il était prévu qu’elles augmenteraient de 17,1% de là à 2020 alors qu’elles n’ont augmenté que de 1,3% 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fr-FR" dirty="0"/>
              <a:t>Cela est dû principalement aux efforts des pays développés: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fr-FR" dirty="0"/>
              <a:t>Développement des énergies renouvelables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fr-FR" dirty="0"/>
              <a:t>Augmentation de l’efficacité de l’utilisation des carburants fossiles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/>
              <a:t>Les émissions attribuées au système agro-alimentaire ont augmenté (p.16)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fr-FR" dirty="0"/>
              <a:t>Les progrès dans la mesure et l’analyse des émissions de l’agriculture permettent d’évaluer les émissions de l’ensemble du système agricole: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fr-FR" dirty="0"/>
              <a:t>production agricole, 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fr-FR" dirty="0"/>
              <a:t>transformation et production alimentaire, et 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fr-FR" dirty="0"/>
              <a:t>transformation de l’usage des sols.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62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p.xxxi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843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SAA = </a:t>
            </a:r>
            <a:r>
              <a:rPr lang="en-US" dirty="0" err="1"/>
              <a:t>secteur</a:t>
            </a:r>
            <a:r>
              <a:rPr lang="en-US" dirty="0"/>
              <a:t> </a:t>
            </a:r>
            <a:r>
              <a:rPr lang="en-US" dirty="0" err="1"/>
              <a:t>agro-alimentaire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More generally, investing in the full set of agrifood system climate change mitigation actions and measures enumerated in table 2.3 would not only reduce net annual GHG emissions by 8 GtCO2eq (about half the total) but would also generate total annual economic benefits—including reducing hidden costs from the agrifood system’s health, economic, and environmental externalities—of $4.3 trillion by 2030. (p. 37)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0" i="0" u="none" strike="noStrike" baseline="0" dirty="0">
                <a:latin typeface="GillSansStd"/>
              </a:rPr>
              <a:t>Détail des coûts externes (tableau 2.4 p. 45)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23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Rentables = faisables avec les techniques actuelles et à un coût inférieur à 100 $/tCO²eq</a:t>
            </a:r>
          </a:p>
          <a:p>
            <a:r>
              <a:rPr lang="fr-FR" dirty="0"/>
              <a:t>Cf. p.70 et tableau 3.1</a:t>
            </a:r>
          </a:p>
          <a:p>
            <a:r>
              <a:rPr lang="fr-FR" dirty="0"/>
              <a:t>Biochar: charbon de bois réalisé avec de la bio masse, capture le CO² et améliore la fertilité des sols, à réaliser avec des résidus non utiles à l’agriculture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186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p.xxxiv</a:t>
            </a:r>
            <a:endParaRPr lang="fr-FR" dirty="0"/>
          </a:p>
          <a:p>
            <a:r>
              <a:rPr lang="fr-FR" dirty="0"/>
              <a:t>Efficace ici = avec technologies disponibles et à un coût inférieur à 100$/tCO²eq</a:t>
            </a:r>
          </a:p>
          <a:p>
            <a:r>
              <a:rPr lang="fr-FR" dirty="0"/>
              <a:t>Principaux axes: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Éviter la déforestation et reforester; 90% de la déforestation est </a:t>
            </a:r>
            <a:r>
              <a:rPr lang="fr-FR" dirty="0" err="1"/>
              <a:t>dûe</a:t>
            </a:r>
            <a:r>
              <a:rPr lang="fr-FR" dirty="0"/>
              <a:t> à l’extension des terres agricoles et des pâturages (p.96)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Séquestration du carbone dans le sol; la forte utilisation de fertilisants et de riz dans ces pays veut dire un grand potentiel pour séquestration du carbone en utilisant de meilleures méthodes productives (pp. 108 et </a:t>
            </a:r>
            <a:r>
              <a:rPr lang="fr-FR" dirty="0" err="1"/>
              <a:t>suiv</a:t>
            </a:r>
            <a:r>
              <a:rPr lang="fr-FR" dirty="0"/>
              <a:t>.)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866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p.90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La part du transport dans les émissions est faible.</a:t>
            </a:r>
          </a:p>
          <a:p>
            <a:r>
              <a:rPr lang="fr-FR" dirty="0"/>
              <a:t>Les émissions du bœuf proviennent surtout de l’élevage (méthane)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72AD-AB22-48B2-9645-302BCB90F01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39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3DF4E5-2E22-4B79-EF28-204DD4F1F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B646A3-ADF4-95D5-B4C0-976EAEC06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6AAA59-94CF-D5F2-E129-2D3EEBD6B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61E1B8-795B-53FB-0B9F-1CFD9F7DE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479A9A-3D4F-0744-E9FC-F24A19DB8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46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92A04-5FD1-56A5-569E-07D3BE46D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FEC75C-2D94-AE49-ABD6-23A77DC2C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F94036-3522-117A-753E-9F2F622EE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1B133B-10DC-EFE0-3EC5-9E06A4B1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E78B9-D0BA-0AFE-BEA0-799B3CC5C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19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8D1FFA-8ABA-E634-6A5B-39AC52EA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98009E-1DBF-3035-CB81-5B3EE9F48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B1E8B7-96FB-9F1B-AF47-8DBE6A1C2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8795B5-3598-772D-38AF-0BB455F9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C0EF05-B872-CDE0-EF9D-1238511C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46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E7651-43E2-AEBB-B4B1-B10BEBC1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0956F6-C908-54AC-9BF0-ACE935B3C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C1864B-0746-5CB8-B1B2-D2ADB17F0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C32A45-71B3-2213-AAFC-9AD1C9C01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D6EC73-0740-A4EC-C7C8-F4043025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77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D1576-98BB-77B5-4A33-3EDE2DFB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745839-4D90-BD75-1567-D5D738CAD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7986F1-16F4-00C5-9DCB-F3BE69C3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8D3B96-2125-B33B-AB74-EDF895D4E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FED509-43F7-1E9F-F42D-82E70F1A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3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4FEDD-2B8D-1D67-0ACA-0DB9C9F2B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FD57F8-DDDF-B41A-6CF7-78112105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8DAE7F-4873-3DD0-2807-3BD637088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CF99A4-0564-1A96-68B5-97C072254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095F43-A9B9-C273-361F-8382AED22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B4BC4F-4753-B62A-FA48-47804E16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0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2278CF-0A2C-A812-6661-8CD5B584F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56C4E4-BD9D-4549-EFB2-CD6B1FBF3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9E0CDA-5F5F-CD2B-C120-6ACED79AE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93E9E0B-9FAB-4F96-A5D4-390C762FA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0EE998-078F-36A5-4496-6F4C035DF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5B4C40-D0F6-81BC-3201-3838FA906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7F3E6D8-B754-CC0E-E7E9-36D9BA9BB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0A1D17-5AAA-0FA8-2ADD-E0C999AF8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40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F9727-909E-0616-E275-2657EDCF9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B924F0-DB55-8927-E31B-4E5380402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BDE395-759A-45D6-F7AD-181B89053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9DF4FB-8167-61E3-133D-F007F32B6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9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2C058B7-DD3A-C659-E207-2F8E6EBA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20FFC1-B4AD-2043-9BDE-2A96756D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B6D6DE-7238-5378-E9A1-C3D6D341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78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3C9AC-8A27-FD1C-688F-F12DA4960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0C2110-6BB8-7D80-04EE-2DAD4F818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A40852-61CC-D573-C38C-EF86C3860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C6BDFD-61E6-3785-39A2-D7044566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AAA9F2-AD46-0735-86DE-BC20F856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8CC87F-B6F0-1BEE-4FB3-35D0FA14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35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9A206-B0D3-9470-6CD5-3640FC65C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26C43DD-51A8-0338-B008-D1004727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F31CA7-CF54-F290-D2C1-961D3839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8FD4F6-76FF-5F50-B9F7-5FC636D4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6D93D3-27E7-A651-B528-AB28E9CE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B58D19-23F1-3BFF-478B-43E0AF980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97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51B0FD-6353-E385-A223-EC9EA898D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7C0110-AFB2-78D6-41C8-B34728F54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271B31-7603-B249-CBCB-0DF0953A62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719C2A-048C-43D5-B476-0BBDB5EADF05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D4D7D9-A207-556F-3B2D-992E26ACE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68C876-F793-4605-C8F6-AC4D74930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C5D13-E839-4D70-ADE9-8201F2FE7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95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DB3A1-F8AC-0C8A-53B6-EAB9019AC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REDUIRE LES EMISSIONS DE G.E.S. DE L’AGRICULTURE</a:t>
            </a:r>
            <a:br>
              <a:rPr lang="fr-FR" dirty="0"/>
            </a:br>
            <a:r>
              <a:rPr lang="fr-FR" sz="3600" dirty="0"/>
              <a:t>le point de vue de la Banque mondiale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DF8630-5A93-BBA6-9A96-7F86C4AD54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600" dirty="0"/>
              <a:t>D’après le rapport </a:t>
            </a:r>
          </a:p>
          <a:p>
            <a:r>
              <a:rPr lang="fr-FR" sz="1600" dirty="0"/>
              <a:t>RECIPE FOR A LIVABLE PLANET</a:t>
            </a:r>
          </a:p>
          <a:p>
            <a:endParaRPr lang="fr-FR" sz="1600" dirty="0"/>
          </a:p>
          <a:p>
            <a:r>
              <a:rPr lang="fr-FR" sz="1600" dirty="0"/>
              <a:t>Banque mondiale</a:t>
            </a:r>
          </a:p>
          <a:p>
            <a:r>
              <a:rPr lang="fr-FR" sz="1600" dirty="0"/>
              <a:t>2024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C7DA7D-99AD-8D5D-E0CB-7EE8E9051972}"/>
              </a:ext>
            </a:extLst>
          </p:cNvPr>
          <p:cNvSpPr txBox="1"/>
          <p:nvPr/>
        </p:nvSpPr>
        <p:spPr>
          <a:xfrm>
            <a:off x="2188723" y="5982511"/>
            <a:ext cx="8185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Hubert Nové-Josserand					novembre 2024</a:t>
            </a:r>
          </a:p>
        </p:txBody>
      </p:sp>
    </p:spTree>
    <p:extLst>
      <p:ext uri="{BB962C8B-B14F-4D97-AF65-F5344CB8AC3E}">
        <p14:creationId xmlns:p14="http://schemas.microsoft.com/office/powerpoint/2010/main" val="382105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7496F4-2B79-298D-DABD-84AB53EC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émissions de GES de l’agriculture</a:t>
            </a:r>
            <a:br>
              <a:rPr lang="fr-FR" dirty="0"/>
            </a:br>
            <a:r>
              <a:rPr lang="fr-FR" dirty="0"/>
              <a:t>30% des émissions mondiales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51E492A-176C-F822-DBDC-8518F908EF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67430" y="1799614"/>
            <a:ext cx="7265613" cy="3912253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0871A83-02AD-3351-9F66-72AA1314608A}"/>
              </a:ext>
            </a:extLst>
          </p:cNvPr>
          <p:cNvSpPr txBox="1"/>
          <p:nvPr/>
        </p:nvSpPr>
        <p:spPr>
          <a:xfrm>
            <a:off x="943581" y="1995211"/>
            <a:ext cx="356578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2800" dirty="0"/>
              <a:t>16 Gt CO2 eq. par an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BB8D0C-1F96-4625-90A8-47A359025194}"/>
              </a:ext>
            </a:extLst>
          </p:cNvPr>
          <p:cNvSpPr txBox="1"/>
          <p:nvPr/>
        </p:nvSpPr>
        <p:spPr>
          <a:xfrm>
            <a:off x="743807" y="3791246"/>
            <a:ext cx="37655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Il est temps de s’en préoccuper davantage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pour atteindre le net zéro en 2050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2D9983-AA6D-233C-2869-4AFE3E41FFFE}"/>
              </a:ext>
            </a:extLst>
          </p:cNvPr>
          <p:cNvSpPr txBox="1"/>
          <p:nvPr/>
        </p:nvSpPr>
        <p:spPr>
          <a:xfrm>
            <a:off x="743808" y="5923127"/>
            <a:ext cx="9874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Et réduire de 50% les émissions en 2030</a:t>
            </a:r>
          </a:p>
        </p:txBody>
      </p:sp>
    </p:spTree>
    <p:extLst>
      <p:ext uri="{BB962C8B-B14F-4D97-AF65-F5344CB8AC3E}">
        <p14:creationId xmlns:p14="http://schemas.microsoft.com/office/powerpoint/2010/main" val="201456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B4B428-A910-63F4-F81F-4AAA71A5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/>
              <a:t>Très peu d’investissement est réalisé dans le système agro-alimentaire pour réduire ses émissions de GES</a:t>
            </a:r>
            <a:br>
              <a:rPr lang="fr-FR" dirty="0"/>
            </a:b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B239A76-B082-1E0F-F87E-1ABDC7698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05063" y="1825625"/>
            <a:ext cx="4381873" cy="4351338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0A0BF24-7541-8545-B717-EAD19E40C049}"/>
              </a:ext>
            </a:extLst>
          </p:cNvPr>
          <p:cNvSpPr txBox="1"/>
          <p:nvPr/>
        </p:nvSpPr>
        <p:spPr>
          <a:xfrm>
            <a:off x="8356060" y="1994170"/>
            <a:ext cx="2003369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Financement total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034AE1C-ED74-BDE9-24FB-04E627045D44}"/>
              </a:ext>
            </a:extLst>
          </p:cNvPr>
          <p:cNvCxnSpPr>
            <a:stCxn id="6" idx="1"/>
          </p:cNvCxnSpPr>
          <p:nvPr/>
        </p:nvCxnSpPr>
        <p:spPr>
          <a:xfrm flipH="1">
            <a:off x="7558391" y="2178836"/>
            <a:ext cx="797669" cy="3795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169275A2-AB5C-9E8E-3471-551592140F1C}"/>
              </a:ext>
            </a:extLst>
          </p:cNvPr>
          <p:cNvSpPr txBox="1"/>
          <p:nvPr/>
        </p:nvSpPr>
        <p:spPr>
          <a:xfrm>
            <a:off x="8437902" y="3213397"/>
            <a:ext cx="2457077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Financement total atténuation 588G$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28AC1D5-88BC-F536-E9A7-F1A80AF64BAC}"/>
              </a:ext>
            </a:extLst>
          </p:cNvPr>
          <p:cNvSpPr txBox="1"/>
          <p:nvPr/>
        </p:nvSpPr>
        <p:spPr>
          <a:xfrm>
            <a:off x="7626483" y="5632314"/>
            <a:ext cx="3726341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Financement atténuation SAA 14G$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9BEF3A11-51F2-A1DC-06AD-44CCCD0EF259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7072009" y="3536563"/>
            <a:ext cx="136589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AAD849D-2EF8-F5D0-D799-4512A3F95875}"/>
              </a:ext>
            </a:extLst>
          </p:cNvPr>
          <p:cNvCxnSpPr>
            <a:stCxn id="10" idx="1"/>
          </p:cNvCxnSpPr>
          <p:nvPr/>
        </p:nvCxnSpPr>
        <p:spPr>
          <a:xfrm flipH="1" flipV="1">
            <a:off x="6177064" y="5807413"/>
            <a:ext cx="1449419" cy="95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AB03E328-EF0F-774F-F5F8-A4274C6B73AE}"/>
              </a:ext>
            </a:extLst>
          </p:cNvPr>
          <p:cNvSpPr txBox="1"/>
          <p:nvPr/>
        </p:nvSpPr>
        <p:spPr>
          <a:xfrm>
            <a:off x="851768" y="2100993"/>
            <a:ext cx="30312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Seulement</a:t>
            </a:r>
            <a:r>
              <a:rPr lang="fr-FR" sz="3200" dirty="0"/>
              <a:t> 2,4% </a:t>
            </a:r>
            <a:r>
              <a:rPr lang="fr-FR" sz="2400" dirty="0"/>
              <a:t>des investissements en atténuation vont au secteur agro-alimentaire</a:t>
            </a:r>
          </a:p>
        </p:txBody>
      </p:sp>
    </p:spTree>
    <p:extLst>
      <p:ext uri="{BB962C8B-B14F-4D97-AF65-F5344CB8AC3E}">
        <p14:creationId xmlns:p14="http://schemas.microsoft.com/office/powerpoint/2010/main" val="396416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632A9-459E-767C-F559-C39FC36DA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ATTEINDRE LE NET ZERO EN 2050</a:t>
            </a:r>
            <a:br>
              <a:rPr lang="fr-FR" dirty="0"/>
            </a:br>
            <a:r>
              <a:rPr lang="fr-FR" sz="3200" dirty="0"/>
              <a:t>dans le système agro-alimentaire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5FA4B9-3A8E-7EA9-3596-4A8093896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fr-FR" dirty="0"/>
              <a:t>Un investissement gigantesque: 260 G$/an</a:t>
            </a:r>
          </a:p>
          <a:p>
            <a:pPr lvl="1"/>
            <a:r>
              <a:rPr lang="fr-FR" dirty="0"/>
              <a:t> = 18 fois l’investissement actuel dans le secteur</a:t>
            </a:r>
          </a:p>
          <a:p>
            <a:pPr lvl="1"/>
            <a:r>
              <a:rPr lang="fr-FR" dirty="0"/>
              <a:t>= moins de 50% des subventions agricoles</a:t>
            </a:r>
          </a:p>
          <a:p>
            <a:r>
              <a:rPr lang="fr-FR" dirty="0"/>
              <a:t>Des actions à définir soigneusement pour éviter les effets socio-économiques négatifs à court terme</a:t>
            </a:r>
          </a:p>
          <a:p>
            <a:r>
              <a:rPr lang="fr-FR" dirty="0"/>
              <a:t>Un retour sur investissement très important: 16 à 1</a:t>
            </a:r>
          </a:p>
          <a:p>
            <a:pPr lvl="1"/>
            <a:r>
              <a:rPr lang="fr-FR" dirty="0"/>
              <a:t>4 300G$ de bénéfices en 2030, dont 8GtCO²eq (~800G$) et d’autres bénéfices (santé, économie, environnement)</a:t>
            </a:r>
          </a:p>
          <a:p>
            <a:pPr lvl="1"/>
            <a:r>
              <a:rPr lang="fr-FR" dirty="0"/>
              <a:t>Les externalités négatives du SAA sont estimées à 12 000G$, incluant: GES, perte de terrain naturel, obésité, malnutrition, pesticides et autres polluants, niveau de vie rural, perte de nourriture</a:t>
            </a:r>
          </a:p>
          <a:p>
            <a:pPr marL="457200" lvl="1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38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2FB5A-FB15-6DD2-1534-2F67D2C11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ATTEINDRE LE NET ZERO EN 2050</a:t>
            </a:r>
            <a:br>
              <a:rPr lang="fr-FR" dirty="0"/>
            </a:br>
            <a:r>
              <a:rPr lang="fr-FR" sz="4400" dirty="0"/>
              <a:t>dans le système agro-alimentaire</a:t>
            </a: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4928408-6883-D61A-71CD-390389787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274013"/>
              </p:ext>
            </p:extLst>
          </p:nvPr>
        </p:nvGraphicFramePr>
        <p:xfrm>
          <a:off x="1440493" y="2359965"/>
          <a:ext cx="9356944" cy="3561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8472">
                  <a:extLst>
                    <a:ext uri="{9D8B030D-6E8A-4147-A177-3AD203B41FA5}">
                      <a16:colId xmlns:a16="http://schemas.microsoft.com/office/drawing/2014/main" val="1517519217"/>
                    </a:ext>
                  </a:extLst>
                </a:gridCol>
                <a:gridCol w="4678472">
                  <a:extLst>
                    <a:ext uri="{9D8B030D-6E8A-4147-A177-3AD203B41FA5}">
                      <a16:colId xmlns:a16="http://schemas.microsoft.com/office/drawing/2014/main" val="36901476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 GtCO²eq/an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70787"/>
                  </a:ext>
                </a:extLst>
              </a:tr>
              <a:tr h="932133">
                <a:tc>
                  <a:txBody>
                    <a:bodyPr/>
                    <a:lstStyle/>
                    <a:p>
                      <a:r>
                        <a:rPr lang="fr-FR" dirty="0"/>
                        <a:t>Occupation des sols (gestion des forêts, reforestation,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80685"/>
                  </a:ext>
                </a:extLst>
              </a:tr>
              <a:tr h="932133">
                <a:tc>
                  <a:txBody>
                    <a:bodyPr/>
                    <a:lstStyle/>
                    <a:p>
                      <a:r>
                        <a:rPr lang="fr-FR" dirty="0"/>
                        <a:t>Sur la ferme (biochar de résidus de biomasse, agroforesterie,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703195"/>
                  </a:ext>
                </a:extLst>
              </a:tr>
              <a:tr h="1331619">
                <a:tc>
                  <a:txBody>
                    <a:bodyPr/>
                    <a:lstStyle/>
                    <a:p>
                      <a:r>
                        <a:rPr lang="fr-FR" dirty="0"/>
                        <a:t>Avant et après la production agricole (modification du régime alimentaire,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590765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A465D9BA-FCAC-1F49-643B-E6CDE11A2E37}"/>
              </a:ext>
            </a:extLst>
          </p:cNvPr>
          <p:cNvSpPr txBox="1"/>
          <p:nvPr/>
        </p:nvSpPr>
        <p:spPr>
          <a:xfrm>
            <a:off x="1440493" y="1853852"/>
            <a:ext cx="7672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Des solutions efficaces et économiques existent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5776C58-A520-89F7-7589-4B7D05AF99DA}"/>
              </a:ext>
            </a:extLst>
          </p:cNvPr>
          <p:cNvSpPr txBox="1"/>
          <p:nvPr/>
        </p:nvSpPr>
        <p:spPr>
          <a:xfrm>
            <a:off x="2242157" y="6075124"/>
            <a:ext cx="7601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Mais LES ACTIONS DIFFERENT SELON LES PAYS</a:t>
            </a:r>
          </a:p>
        </p:txBody>
      </p:sp>
    </p:spTree>
    <p:extLst>
      <p:ext uri="{BB962C8B-B14F-4D97-AF65-F5344CB8AC3E}">
        <p14:creationId xmlns:p14="http://schemas.microsoft.com/office/powerpoint/2010/main" val="100764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53F8A-ABFA-41CE-AEA1-24CA340ED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/>
              <a:t>Les pays à revenu intermédiaire ont le plus haut potentiel d’atténuation efficace</a:t>
            </a:r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A23D83B4-BC54-2741-1BBB-DBEC46E4B0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00662" y="3725069"/>
            <a:ext cx="1590675" cy="552450"/>
          </a:xfr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28FD854-572B-E832-BE3F-01F39BB43F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367" y="1772772"/>
            <a:ext cx="6566234" cy="4254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14B3FCDB-DB87-3DE7-4E75-C56A4B5743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7768" y="4605970"/>
            <a:ext cx="3718078" cy="129130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EAA7D16-D15E-E96B-0051-DB90EFE1F9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7768" y="3429001"/>
            <a:ext cx="4429687" cy="117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7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7F2D97-99D2-13FA-551A-BADDD4A86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pour </a:t>
            </a:r>
            <a:br>
              <a:rPr lang="fr-FR" dirty="0"/>
            </a:br>
            <a:r>
              <a:rPr lang="fr-FR" dirty="0"/>
              <a:t>les </a:t>
            </a:r>
            <a:r>
              <a:rPr lang="fr-FR" b="1" dirty="0"/>
              <a:t>pays à haut revenu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D2DC42-9EDC-8981-09D6-90BB365D8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2800" dirty="0"/>
              <a:t>Promouvoir les énergies renouvelables </a:t>
            </a:r>
          </a:p>
          <a:p>
            <a:pPr lvl="1"/>
            <a:r>
              <a:rPr lang="fr-FR" sz="2800" dirty="0"/>
              <a:t>Fournir davantage d’aide financière et technique aux autres pays</a:t>
            </a:r>
          </a:p>
          <a:p>
            <a:pPr lvl="1"/>
            <a:r>
              <a:rPr lang="fr-FR" sz="2800" dirty="0"/>
              <a:t>Réduire la consommation de nourriture fortement émettrice (viande de bœuf, etc.) </a:t>
            </a:r>
          </a:p>
        </p:txBody>
      </p:sp>
    </p:spTree>
    <p:extLst>
      <p:ext uri="{BB962C8B-B14F-4D97-AF65-F5344CB8AC3E}">
        <p14:creationId xmlns:p14="http://schemas.microsoft.com/office/powerpoint/2010/main" val="2077179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C3FA3A-AE6A-0801-8A54-7852BD3DF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bœuf = super émetteur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F0888CA-2BE2-0405-4826-82B413D0306E}"/>
              </a:ext>
            </a:extLst>
          </p:cNvPr>
          <p:cNvSpPr txBox="1"/>
          <p:nvPr/>
        </p:nvSpPr>
        <p:spPr>
          <a:xfrm>
            <a:off x="880021" y="1816740"/>
            <a:ext cx="27274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>
              <a:latin typeface="GillSansStd-Light"/>
            </a:endParaRPr>
          </a:p>
          <a:p>
            <a:pPr algn="l"/>
            <a:r>
              <a:rPr lang="en-US" dirty="0">
                <a:latin typeface="GillSansStd-Light"/>
              </a:rPr>
              <a:t>La figure montre les </a:t>
            </a:r>
            <a:r>
              <a:rPr lang="en-US" dirty="0" err="1">
                <a:latin typeface="GillSansStd-Light"/>
              </a:rPr>
              <a:t>émissions</a:t>
            </a:r>
            <a:r>
              <a:rPr lang="en-US" dirty="0">
                <a:latin typeface="GillSansStd-Light"/>
              </a:rPr>
              <a:t> de GES par la </a:t>
            </a:r>
            <a:r>
              <a:rPr lang="en-US" dirty="0" err="1">
                <a:latin typeface="GillSansStd-Light"/>
              </a:rPr>
              <a:t>filière</a:t>
            </a:r>
            <a:r>
              <a:rPr lang="en-US" dirty="0">
                <a:latin typeface="GillSansStd-Light"/>
              </a:rPr>
              <a:t> </a:t>
            </a:r>
            <a:r>
              <a:rPr lang="en-US" dirty="0" err="1">
                <a:latin typeface="GillSansStd-Light"/>
              </a:rPr>
              <a:t>agricole</a:t>
            </a:r>
            <a:r>
              <a:rPr lang="en-US" dirty="0">
                <a:latin typeface="GillSansStd-Light"/>
              </a:rPr>
              <a:t> </a:t>
            </a:r>
            <a:r>
              <a:rPr lang="en-US" dirty="0" err="1">
                <a:latin typeface="GillSansStd-Light"/>
              </a:rPr>
              <a:t>selon</a:t>
            </a:r>
            <a:r>
              <a:rPr lang="en-US" dirty="0">
                <a:latin typeface="GillSansStd-Light"/>
              </a:rPr>
              <a:t> les sources </a:t>
            </a:r>
            <a:r>
              <a:rPr lang="en-US" dirty="0" err="1">
                <a:latin typeface="GillSansStd-Light"/>
              </a:rPr>
              <a:t>d’émission</a:t>
            </a:r>
            <a:r>
              <a:rPr lang="en-US" dirty="0">
                <a:latin typeface="GillSansStd-Light"/>
              </a:rPr>
              <a:t>, </a:t>
            </a:r>
            <a:r>
              <a:rPr lang="en-US" dirty="0" err="1">
                <a:latin typeface="GillSansStd-Light"/>
              </a:rPr>
              <a:t>en</a:t>
            </a:r>
            <a:r>
              <a:rPr lang="en-US" dirty="0">
                <a:latin typeface="GillSansStd-Light"/>
              </a:rPr>
              <a:t> kg CO2eq/kg</a:t>
            </a:r>
          </a:p>
          <a:p>
            <a:pPr algn="l"/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E4DC9A8-23FD-0073-FE64-FFA133C93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27" y="5640617"/>
            <a:ext cx="10515600" cy="703060"/>
          </a:xfrm>
          <a:prstGeom prst="rect">
            <a:avLst/>
          </a:prstGeom>
        </p:spPr>
      </p:pic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39713135-DD6B-3BD5-6491-9561BBA390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709786" y="1275180"/>
            <a:ext cx="5807028" cy="4529177"/>
          </a:xfrm>
        </p:spPr>
      </p:pic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683929F-91FA-F68F-BFC1-912695098A4B}"/>
              </a:ext>
            </a:extLst>
          </p:cNvPr>
          <p:cNvCxnSpPr/>
          <p:nvPr/>
        </p:nvCxnSpPr>
        <p:spPr>
          <a:xfrm>
            <a:off x="3872800" y="1275180"/>
            <a:ext cx="2037567" cy="1778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1422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779</Words>
  <Application>Microsoft Office PowerPoint</Application>
  <PresentationFormat>Grand écran</PresentationFormat>
  <Paragraphs>77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GillSansStd</vt:lpstr>
      <vt:lpstr>GillSansStd-Light</vt:lpstr>
      <vt:lpstr>Thème Office</vt:lpstr>
      <vt:lpstr>REDUIRE LES EMISSIONS DE G.E.S. DE L’AGRICULTURE le point de vue de la Banque mondiale</vt:lpstr>
      <vt:lpstr>Les émissions de GES de l’agriculture 30% des émissions mondiales</vt:lpstr>
      <vt:lpstr>Très peu d’investissement est réalisé dans le système agro-alimentaire pour réduire ses émissions de GES </vt:lpstr>
      <vt:lpstr>ATTEINDRE LE NET ZERO EN 2050 dans le système agro-alimentaire</vt:lpstr>
      <vt:lpstr>ATTEINDRE LE NET ZERO EN 2050 dans le système agro-alimentaire</vt:lpstr>
      <vt:lpstr>Les pays à revenu intermédiaire ont le plus haut potentiel d’atténuation efficace</vt:lpstr>
      <vt:lpstr>Recommandations pour  les pays à haut revenu</vt:lpstr>
      <vt:lpstr>Le bœuf = super émetteur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Hubert Nové-Josserand</dc:creator>
  <cp:lastModifiedBy>Hubert Nové-Josserand</cp:lastModifiedBy>
  <cp:revision>7</cp:revision>
  <dcterms:created xsi:type="dcterms:W3CDTF">2024-06-25T07:22:49Z</dcterms:created>
  <dcterms:modified xsi:type="dcterms:W3CDTF">2024-11-21T21:05:49Z</dcterms:modified>
</cp:coreProperties>
</file>