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144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58763" units="1/cm"/>
          <inkml:channelProperty channel="T" name="resolution" value="1" units="1/dev"/>
        </inkml:channelProperties>
      </inkml:inkSource>
      <inkml:timestamp xml:id="ts0" timeString="2017-04-07T20:17:23.077"/>
    </inkml:context>
    <inkml:brush xml:id="br0">
      <inkml:brushProperty name="width" value="0.05" units="cm"/>
      <inkml:brushProperty name="height" value="0.05" units="cm"/>
      <inkml:brushProperty name="color" value="#9BBB59"/>
      <inkml:brushProperty name="fitToCurve" value="1"/>
    </inkml:brush>
  </inkml:definitions>
  <inkml:traceGroup>
    <inkml:annotationXML>
      <emma:emma xmlns:emma="http://www.w3.org/2003/04/emma" version="1.0">
        <emma:interpretation id="{0F1A2A8B-30D6-42DB-95F6-05FC194CDD41}" emma:medium="tactile" emma:mode="ink">
          <msink:context xmlns:msink="http://schemas.microsoft.com/ink/2010/main" type="writingRegion" rotatedBoundingBox="3907,703 3922,703 3922,718 3907,718"/>
        </emma:interpretation>
      </emma:emma>
    </inkml:annotationXML>
    <inkml:traceGroup>
      <inkml:annotationXML>
        <emma:emma xmlns:emma="http://www.w3.org/2003/04/emma" version="1.0">
          <emma:interpretation id="{6BEDC721-03BA-4B50-A5E8-88AD7E0BE762}" emma:medium="tactile" emma:mode="ink">
            <msink:context xmlns:msink="http://schemas.microsoft.com/ink/2010/main" type="paragraph" rotatedBoundingBox="3907,703 3922,703 3922,718 3907,71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FAA361E-12DC-4C6A-87DA-DB3F7DBA8460}" emma:medium="tactile" emma:mode="ink">
              <msink:context xmlns:msink="http://schemas.microsoft.com/ink/2010/main" type="line" rotatedBoundingBox="3907,703 3922,703 3922,718 3907,718"/>
            </emma:interpretation>
          </emma:emma>
        </inkml:annotationXML>
        <inkml:traceGroup>
          <inkml:annotationXML>
            <emma:emma xmlns:emma="http://www.w3.org/2003/04/emma" version="1.0">
              <emma:interpretation id="{9E84327F-C885-4D16-9411-25A2EF5EADE7}" emma:medium="tactile" emma:mode="ink">
                <msink:context xmlns:msink="http://schemas.microsoft.com/ink/2010/main" type="inkWord" rotatedBoundingBox="3907,703 3922,703 3922,718 3907,718"/>
              </emma:interpretation>
              <emma:one-of disjunction-type="recognition" id="oneOf0">
                <emma:interpretation id="interp0" emma:lang="fr-FR" emma:confidence="0">
                  <emma:literal>.</emma:literal>
                </emma:interpretation>
                <emma:interpretation id="interp1" emma:lang="fr-FR" emma:confidence="0">
                  <emma:literal>'</emma:literal>
                </emma:interpretation>
                <emma:interpretation id="interp2" emma:lang="fr-FR" emma:confidence="0">
                  <emma:literal>-</emma:literal>
                </emma:interpretation>
                <emma:interpretation id="interp3" emma:lang="fr-FR" emma:confidence="0">
                  <emma:literal>/</emma:literal>
                </emma:interpretation>
                <emma:interpretation id="interp4" emma:lang="fr-FR" emma:confidence="0">
                  <emma:literal>,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58763" units="1/cm"/>
          <inkml:channelProperty channel="T" name="resolution" value="1" units="1/dev"/>
        </inkml:channelProperties>
      </inkml:inkSource>
      <inkml:timestamp xml:id="ts0" timeString="2017-04-07T20:17:40.722"/>
    </inkml:context>
    <inkml:brush xml:id="br0">
      <inkml:brushProperty name="width" value="0.05" units="cm"/>
      <inkml:brushProperty name="height" value="0.05" units="cm"/>
      <inkml:brushProperty name="color" value="#9BBB59"/>
      <inkml:brushProperty name="fitToCurve" value="1"/>
    </inkml:brush>
  </inkml:definitions>
  <inkml:traceGroup>
    <inkml:annotationXML>
      <emma:emma xmlns:emma="http://www.w3.org/2003/04/emma" version="1.0">
        <emma:interpretation id="{C7D7B880-154A-480C-805F-7319D2730692}" emma:medium="tactile" emma:mode="ink">
          <msink:context xmlns:msink="http://schemas.microsoft.com/ink/2010/main" type="writingRegion" rotatedBoundingBox="-3829,3869 -3243,3869 -3243,4259 -3829,4259"/>
        </emma:interpretation>
      </emma:emma>
    </inkml:annotationXML>
    <inkml:traceGroup>
      <inkml:annotationXML>
        <emma:emma xmlns:emma="http://www.w3.org/2003/04/emma" version="1.0">
          <emma:interpretation id="{FE6C6DD0-0ADC-4DD5-A00D-702CDFD08642}" emma:medium="tactile" emma:mode="ink">
            <msink:context xmlns:msink="http://schemas.microsoft.com/ink/2010/main" type="paragraph" rotatedBoundingBox="-3829,3869 -3243,3869 -3243,4259 -3829,42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5277B89-D639-4F5D-AAB4-5850B785C1C3}" emma:medium="tactile" emma:mode="ink">
              <msink:context xmlns:msink="http://schemas.microsoft.com/ink/2010/main" type="line" rotatedBoundingBox="-3829,3869 -3243,3869 -3243,4259 -3829,4259"/>
            </emma:interpretation>
          </emma:emma>
        </inkml:annotationXML>
        <inkml:traceGroup>
          <inkml:annotationXML>
            <emma:emma xmlns:emma="http://www.w3.org/2003/04/emma" version="1.0">
              <emma:interpretation id="{EDA9D74C-DF31-4EFF-9282-97189ECE09BC}" emma:medium="tactile" emma:mode="ink">
                <msink:context xmlns:msink="http://schemas.microsoft.com/ink/2010/main" type="inkWord" rotatedBoundingBox="-3829,3869 -3243,3869 -3243,4259 -3829,4259"/>
              </emma:interpretation>
              <emma:one-of disjunction-type="recognition" id="oneOf0">
                <emma:interpretation id="interp0" emma:lang="fr-FR" emma:confidence="0">
                  <emma:literal>à</emma:literal>
                </emma:interpretation>
                <emma:interpretation id="interp1" emma:lang="fr-FR" emma:confidence="0">
                  <emma:literal>,</emma:literal>
                </emma:interpretation>
                <emma:interpretation id="interp2" emma:lang="fr-FR" emma:confidence="0">
                  <emma:literal>À</emma:literal>
                </emma:interpretation>
                <emma:interpretation id="interp3" emma:lang="fr-FR" emma:confidence="0">
                  <emma:literal>;</emma:literal>
                </emma:interpretation>
                <emma:interpretation id="interp4" emma:lang="fr-FR" emma:confidence="0">
                  <emma:literal>i</emma:literal>
                </emma:interpretation>
              </emma:one-of>
            </emma:emma>
          </inkml:annotationXML>
          <inkml:trace contextRef="#ctx0" brushRef="#br0">586 364 0,'-52'-52'94,"0"0"-78,0 52-16,0-52 15,0 52 1,-52-52 0,104 0-16,-52 52 15,-1 0-15,1-52 16</inkml:trace>
          <inkml:trace contextRef="#ctx0" brushRef="#br0" timeOffset="2140.61">-195-156 0,'52'0'188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58763" units="1/cm"/>
          <inkml:channelProperty channel="T" name="resolution" value="1" units="1/dev"/>
        </inkml:channelProperties>
      </inkml:inkSource>
      <inkml:timestamp xml:id="ts0" timeString="2017-04-07T20:17:43.691"/>
    </inkml:context>
    <inkml:brush xml:id="br0">
      <inkml:brushProperty name="width" value="0.05" units="cm"/>
      <inkml:brushProperty name="height" value="0.05" units="cm"/>
      <inkml:brushProperty name="color" value="#9BBB59"/>
      <inkml:brushProperty name="fitToCurve" value="1"/>
    </inkml:brush>
  </inkml:definitions>
  <inkml:trace contextRef="#ctx0" brushRef="#br0">-1 0 0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58763" units="1/cm"/>
          <inkml:channelProperty channel="T" name="resolution" value="1" units="1/dev"/>
        </inkml:channelProperties>
      </inkml:inkSource>
      <inkml:timestamp xml:id="ts0" timeString="2017-04-07T20:17:44.269"/>
    </inkml:context>
    <inkml:brush xml:id="br0">
      <inkml:brushProperty name="width" value="0.05" units="cm"/>
      <inkml:brushProperty name="height" value="0.05" units="cm"/>
      <inkml:brushProperty name="color" value="#9BBB59"/>
      <inkml:brushProperty name="fitToCurve" value="1"/>
    </inkml:brush>
  </inkml:definitions>
  <inkml:trace contextRef="#ctx0" brushRef="#br0">-1 0 0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58763" units="1/cm"/>
          <inkml:channelProperty channel="T" name="resolution" value="1" units="1/dev"/>
        </inkml:channelProperties>
      </inkml:inkSource>
      <inkml:timestamp xml:id="ts0" timeString="2017-04-07T20:17:44.629"/>
    </inkml:context>
    <inkml:brush xml:id="br0">
      <inkml:brushProperty name="width" value="0.05" units="cm"/>
      <inkml:brushProperty name="height" value="0.05" units="cm"/>
      <inkml:brushProperty name="color" value="#9BBB59"/>
      <inkml:brushProperty name="fitToCurve" value="1"/>
    </inkml:brush>
  </inkml:definitions>
  <inkml:trace contextRef="#ctx0" brushRef="#br0">-1 0 0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4F11B-3C74-42BF-BD08-25A0FD222642}" type="datetimeFigureOut">
              <a:rPr lang="fr-FR" smtClean="0"/>
              <a:pPr/>
              <a:t>17/02/2023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59868-D1ED-48F5-8C9C-53977D643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customXml" Target="../ink/ink1.xml"/><Relationship Id="rId7" Type="http://schemas.openxmlformats.org/officeDocument/2006/relationships/image" Target="../media/image4.emf"/><Relationship Id="rId12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2.jpeg"/><Relationship Id="rId5" Type="http://schemas.openxmlformats.org/officeDocument/2006/relationships/image" Target="../media/image3.emf"/><Relationship Id="rId10" Type="http://schemas.openxmlformats.org/officeDocument/2006/relationships/customXml" Target="../ink/ink5.xml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09634" y="107505"/>
            <a:ext cx="4758286" cy="1980728"/>
          </a:xfrm>
        </p:spPr>
        <p:txBody>
          <a:bodyPr>
            <a:noAutofit/>
          </a:bodyPr>
          <a:lstStyle/>
          <a:p>
            <a:r>
              <a:rPr lang="fr-FR" sz="1800" dirty="0"/>
              <a:t>Les Ateliers de l’Environnement et de la</a:t>
            </a:r>
            <a:br>
              <a:rPr lang="fr-FR" sz="1800" dirty="0"/>
            </a:br>
            <a:r>
              <a:rPr lang="fr-FR" sz="1800" dirty="0"/>
              <a:t> Démocratie proposent une</a:t>
            </a:r>
            <a:br>
              <a:rPr lang="fr-FR" sz="1800" dirty="0"/>
            </a:br>
            <a:r>
              <a:rPr lang="fr-FR" sz="3600" b="1" dirty="0">
                <a:solidFill>
                  <a:srgbClr val="FF0000"/>
                </a:solidFill>
              </a:rPr>
              <a:t>SOIREE - DEBAT</a:t>
            </a:r>
            <a:br>
              <a:rPr lang="fr-FR" sz="1800" dirty="0"/>
            </a:br>
            <a:r>
              <a:rPr lang="fr-FR" sz="2800" b="1" dirty="0">
                <a:solidFill>
                  <a:srgbClr val="FF0000"/>
                </a:solidFill>
              </a:rPr>
              <a:t>Mardi  14 mars 2023 </a:t>
            </a:r>
            <a:br>
              <a:rPr lang="fr-FR" sz="2800" b="1" dirty="0">
                <a:solidFill>
                  <a:srgbClr val="FF0000"/>
                </a:solidFill>
              </a:rPr>
            </a:br>
            <a:r>
              <a:rPr lang="fr-FR" sz="2800" b="1" dirty="0">
                <a:solidFill>
                  <a:srgbClr val="FF0000"/>
                </a:solidFill>
              </a:rPr>
              <a:t>à 20h au MAS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70267" y="5947386"/>
            <a:ext cx="6127085" cy="2945094"/>
          </a:xfrm>
        </p:spPr>
        <p:txBody>
          <a:bodyPr>
            <a:noAutofit/>
          </a:bodyPr>
          <a:lstStyle/>
          <a:p>
            <a:pPr algn="l"/>
            <a:r>
              <a:rPr lang="fr-FR" sz="1467" dirty="0">
                <a:solidFill>
                  <a:schemeClr val="tx1"/>
                </a:solidFill>
              </a:rPr>
              <a:t>. Le GIEC nous avertit, la sécheresse de l’été dernier se reproduira de plus en plus fréquemment. Comment s’adapter, comment gérer ?</a:t>
            </a:r>
            <a:br>
              <a:rPr lang="fr-FR" sz="1467" dirty="0">
                <a:solidFill>
                  <a:schemeClr val="tx1"/>
                </a:solidFill>
              </a:rPr>
            </a:br>
            <a:br>
              <a:rPr lang="fr-FR" sz="1467" b="1" dirty="0">
                <a:solidFill>
                  <a:schemeClr val="tx1"/>
                </a:solidFill>
              </a:rPr>
            </a:br>
            <a:r>
              <a:rPr lang="fr-FR" sz="1467" b="1" dirty="0">
                <a:solidFill>
                  <a:schemeClr val="tx1"/>
                </a:solidFill>
              </a:rPr>
              <a:t>. Avec Marta de </a:t>
            </a:r>
            <a:r>
              <a:rPr lang="fr-FR" sz="1467" b="1" dirty="0" err="1">
                <a:solidFill>
                  <a:schemeClr val="tx1"/>
                </a:solidFill>
              </a:rPr>
              <a:t>Cidrac</a:t>
            </a:r>
            <a:r>
              <a:rPr lang="fr-FR" sz="1467" b="1" dirty="0">
                <a:solidFill>
                  <a:schemeClr val="tx1"/>
                </a:solidFill>
              </a:rPr>
              <a:t> sénatrice des Yvelines, Marillys Macé directrice générale du Centre d’Information sur l’eau, David Blanchon professeur à Paris-Nanterre et Jacques Labre expert international eau.</a:t>
            </a:r>
            <a:br>
              <a:rPr lang="fr-FR" sz="1467" b="1" dirty="0">
                <a:solidFill>
                  <a:schemeClr val="tx1"/>
                </a:solidFill>
              </a:rPr>
            </a:br>
            <a:br>
              <a:rPr lang="fr-FR" sz="1467" b="1" dirty="0">
                <a:solidFill>
                  <a:schemeClr val="tx1"/>
                </a:solidFill>
              </a:rPr>
            </a:br>
            <a:r>
              <a:rPr lang="fr-FR" sz="1467" b="1" dirty="0">
                <a:solidFill>
                  <a:schemeClr val="tx1"/>
                </a:solidFill>
              </a:rPr>
              <a:t>.  Animation Hervé Plagnol, journaliste : le cadre législatif, le constat, le partage de l’eau, les solutions techniques, et nous que pouvons nous faire  ?</a:t>
            </a:r>
            <a:br>
              <a:rPr lang="fr-FR" sz="1467" b="1" dirty="0">
                <a:solidFill>
                  <a:schemeClr val="tx1"/>
                </a:solidFill>
              </a:rPr>
            </a:br>
            <a:br>
              <a:rPr lang="fr-FR" sz="1467" b="1" dirty="0">
                <a:solidFill>
                  <a:schemeClr val="tx1"/>
                </a:solidFill>
              </a:rPr>
            </a:br>
            <a:r>
              <a:rPr lang="fr-FR" sz="1467" b="1" dirty="0">
                <a:solidFill>
                  <a:schemeClr val="tx1"/>
                </a:solidFill>
              </a:rPr>
              <a:t>.  Pour en savoir plus </a:t>
            </a:r>
            <a:r>
              <a:rPr lang="fr-FR" sz="1467" dirty="0">
                <a:solidFill>
                  <a:schemeClr val="tx1"/>
                </a:solidFill>
              </a:rPr>
              <a:t>: </a:t>
            </a:r>
            <a:r>
              <a:rPr lang="fr-FR" sz="1467" u="sng" dirty="0">
                <a:solidFill>
                  <a:schemeClr val="tx1"/>
                </a:solidFill>
              </a:rPr>
              <a:t>www.lesateliersdelenvironnement.org</a:t>
            </a:r>
          </a:p>
          <a:p>
            <a:r>
              <a:rPr lang="fr-FR" sz="1467" dirty="0">
                <a:solidFill>
                  <a:srgbClr val="FF0000"/>
                </a:solidFill>
              </a:rPr>
              <a:t>Une adhésion 2023 de 5 € comme membre sympathisant </a:t>
            </a:r>
          </a:p>
          <a:p>
            <a:r>
              <a:rPr lang="fr-FR" sz="1467" dirty="0">
                <a:solidFill>
                  <a:srgbClr val="FF0000"/>
                </a:solidFill>
              </a:rPr>
              <a:t>vous sera demandée à l’entrée</a:t>
            </a:r>
            <a:r>
              <a:rPr lang="fr-FR" sz="1467" dirty="0">
                <a:solidFill>
                  <a:schemeClr val="tx1"/>
                </a:solidFill>
              </a:rPr>
              <a:t>. </a:t>
            </a:r>
            <a:r>
              <a:rPr lang="fr-FR" sz="1467" dirty="0">
                <a:solidFill>
                  <a:srgbClr val="FF0000"/>
                </a:solidFill>
              </a:rPr>
              <a:t>Un pot amical conclura la soirée</a:t>
            </a:r>
          </a:p>
        </p:txBody>
      </p:sp>
      <p:pic>
        <p:nvPicPr>
          <p:cNvPr id="6" name="Image 5" descr="logo1 AD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640" y="179512"/>
            <a:ext cx="172099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332655" y="5004048"/>
            <a:ext cx="617294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 Salle des Arts - Maison des Associations</a:t>
            </a:r>
          </a:p>
          <a:p>
            <a:pPr algn="ctr"/>
            <a:r>
              <a:rPr lang="fr-FR" sz="2200" b="1" dirty="0">
                <a:solidFill>
                  <a:srgbClr val="FF0000"/>
                </a:solidFill>
              </a:rPr>
              <a:t>3 rue de la République, 78100 St Germain-en-Laye</a:t>
            </a:r>
          </a:p>
        </p:txBody>
      </p:sp>
      <p:sp>
        <p:nvSpPr>
          <p:cNvPr id="8" name="Rectangle 7"/>
          <p:cNvSpPr/>
          <p:nvPr/>
        </p:nvSpPr>
        <p:spPr>
          <a:xfrm rot="16200000">
            <a:off x="5468229" y="7661439"/>
            <a:ext cx="2411686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333" dirty="0"/>
              <a:t>Ne pas jeter sur la voie publique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Encre 9"/>
              <p14:cNvContentPartPr/>
              <p14:nvPr/>
            </p14:nvContentPartPr>
            <p14:xfrm>
              <a:off x="-791419" y="337477"/>
              <a:ext cx="480" cy="480"/>
            </p14:xfrm>
          </p:contentPart>
        </mc:Choice>
        <mc:Fallback xmlns="">
          <p:pic>
            <p:nvPicPr>
              <p:cNvPr id="10" name="Encre 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803419" y="325477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Encre 18"/>
              <p14:cNvContentPartPr/>
              <p14:nvPr/>
            </p14:nvContentPartPr>
            <p14:xfrm>
              <a:off x="-1838179" y="1857157"/>
              <a:ext cx="281760" cy="187680"/>
            </p14:xfrm>
          </p:contentPart>
        </mc:Choice>
        <mc:Fallback xmlns="">
          <p:pic>
            <p:nvPicPr>
              <p:cNvPr id="19" name="Encre 1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847187" y="1848151"/>
                <a:ext cx="299415" cy="2053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1" name="Encre 20"/>
              <p14:cNvContentPartPr/>
              <p14:nvPr/>
            </p14:nvContentPartPr>
            <p14:xfrm>
              <a:off x="-1613059" y="2063077"/>
              <a:ext cx="480" cy="480"/>
            </p14:xfrm>
          </p:contentPart>
        </mc:Choice>
        <mc:Fallback xmlns="">
          <p:pic>
            <p:nvPicPr>
              <p:cNvPr id="21" name="Encre 2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625059" y="2051077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2" name="Encre 21"/>
              <p14:cNvContentPartPr/>
              <p14:nvPr/>
            </p14:nvContentPartPr>
            <p14:xfrm>
              <a:off x="-1613059" y="2063077"/>
              <a:ext cx="480" cy="480"/>
            </p14:xfrm>
          </p:contentPart>
        </mc:Choice>
        <mc:Fallback xmlns="">
          <p:pic>
            <p:nvPicPr>
              <p:cNvPr id="22" name="Encre 2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625059" y="2051077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3" name="Encre 22"/>
              <p14:cNvContentPartPr/>
              <p14:nvPr/>
            </p14:nvContentPartPr>
            <p14:xfrm>
              <a:off x="-1650499" y="2025637"/>
              <a:ext cx="480" cy="480"/>
            </p14:xfrm>
          </p:contentPart>
        </mc:Choice>
        <mc:Fallback xmlns="">
          <p:pic>
            <p:nvPicPr>
              <p:cNvPr id="23" name="Encre 2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662499" y="2013637"/>
                <a:ext cx="24000" cy="24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BEB26CE-5225-4000-94B0-90B6AF9F69A8}"/>
              </a:ext>
            </a:extLst>
          </p:cNvPr>
          <p:cNvSpPr/>
          <p:nvPr/>
        </p:nvSpPr>
        <p:spPr>
          <a:xfrm>
            <a:off x="188641" y="4860032"/>
            <a:ext cx="63367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Lac d’</a:t>
            </a:r>
            <a:r>
              <a:rPr lang="fr-FR" sz="1200" dirty="0" err="1">
                <a:solidFill>
                  <a:schemeClr val="tx1"/>
                </a:solidFill>
              </a:rPr>
              <a:t>Artouste</a:t>
            </a:r>
            <a:r>
              <a:rPr lang="fr-FR" sz="1200" dirty="0">
                <a:solidFill>
                  <a:schemeClr val="tx1"/>
                </a:solidFill>
              </a:rPr>
              <a:t> (64), août 2020       </a:t>
            </a:r>
            <a:r>
              <a:rPr lang="fr-FR" sz="900" dirty="0"/>
              <a:t>Crédit photo  @ Catherine Marquer AE&amp;D         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1200" dirty="0">
                <a:solidFill>
                  <a:schemeClr val="tx1"/>
                </a:solidFill>
              </a:rPr>
              <a:t>Lac d’</a:t>
            </a:r>
            <a:r>
              <a:rPr lang="fr-FR" sz="1200" dirty="0" err="1">
                <a:solidFill>
                  <a:schemeClr val="tx1"/>
                </a:solidFill>
              </a:rPr>
              <a:t>Artouste</a:t>
            </a:r>
            <a:r>
              <a:rPr lang="fr-FR" sz="1200" dirty="0">
                <a:solidFill>
                  <a:schemeClr val="tx1"/>
                </a:solidFill>
              </a:rPr>
              <a:t> octobre 2022 </a:t>
            </a:r>
            <a:endParaRPr lang="fr-FR" sz="1200" dirty="0"/>
          </a:p>
          <a:p>
            <a:pPr algn="ctr"/>
            <a:endParaRPr lang="fr-FR" sz="9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CC8CA3-4604-4505-85EB-A0ED7B0F7817}"/>
              </a:ext>
            </a:extLst>
          </p:cNvPr>
          <p:cNvSpPr/>
          <p:nvPr/>
        </p:nvSpPr>
        <p:spPr>
          <a:xfrm>
            <a:off x="-99392" y="2123728"/>
            <a:ext cx="7031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500" b="1" dirty="0">
                <a:solidFill>
                  <a:srgbClr val="FF0000"/>
                </a:solidFill>
              </a:rPr>
              <a:t>SECHERESSE, COMMENT S’ADAPTER</a:t>
            </a:r>
            <a:endParaRPr lang="fr-FR" sz="35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C4A3B6E-FC52-B3E9-3002-1DBE39EB005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28" y="2771800"/>
            <a:ext cx="2808316" cy="210623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719E9C2D-8EC4-75B0-34E3-6F8508FC5E9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1" y="2771800"/>
            <a:ext cx="2808313" cy="21062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197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Les Ateliers de l’Environnement et de la  Démocratie proposent une SOIREE - DEBAT Mardi  14 mars 2023  à 20h au MAS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Jomier</dc:creator>
  <cp:lastModifiedBy>Toshiba</cp:lastModifiedBy>
  <cp:revision>97</cp:revision>
  <cp:lastPrinted>2023-02-16T19:52:12Z</cp:lastPrinted>
  <dcterms:created xsi:type="dcterms:W3CDTF">2012-07-09T12:25:23Z</dcterms:created>
  <dcterms:modified xsi:type="dcterms:W3CDTF">2023-02-17T11:52:49Z</dcterms:modified>
</cp:coreProperties>
</file>