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handoutMasterIdLst>
    <p:handoutMasterId r:id="rId23"/>
  </p:handoutMasterIdLst>
  <p:sldIdLst>
    <p:sldId id="261" r:id="rId2"/>
    <p:sldId id="324" r:id="rId3"/>
    <p:sldId id="345" r:id="rId4"/>
    <p:sldId id="341" r:id="rId5"/>
    <p:sldId id="346" r:id="rId6"/>
    <p:sldId id="342" r:id="rId7"/>
    <p:sldId id="302" r:id="rId8"/>
    <p:sldId id="343" r:id="rId9"/>
    <p:sldId id="335" r:id="rId10"/>
    <p:sldId id="339" r:id="rId11"/>
    <p:sldId id="344" r:id="rId12"/>
    <p:sldId id="336" r:id="rId13"/>
    <p:sldId id="340" r:id="rId14"/>
    <p:sldId id="325" r:id="rId15"/>
    <p:sldId id="332" r:id="rId16"/>
    <p:sldId id="317" r:id="rId17"/>
    <p:sldId id="318" r:id="rId18"/>
    <p:sldId id="348" r:id="rId19"/>
    <p:sldId id="338" r:id="rId20"/>
    <p:sldId id="347" r:id="rId21"/>
  </p:sldIdLst>
  <p:sldSz cx="9906000" cy="6858000" type="A4"/>
  <p:notesSz cx="6797675" cy="9926638"/>
  <p:defaultTextStyle>
    <a:defPPr>
      <a:defRPr lang="fr-FR"/>
    </a:defPPr>
    <a:lvl1pPr algn="l" rtl="0" fontAlgn="base">
      <a:spcBef>
        <a:spcPct val="0"/>
      </a:spcBef>
      <a:spcAft>
        <a:spcPct val="0"/>
      </a:spcAft>
      <a:defRPr sz="1000" kern="1200">
        <a:solidFill>
          <a:srgbClr val="000000"/>
        </a:solidFill>
        <a:latin typeface="Times New Roman" pitchFamily="18" charset="0"/>
        <a:ea typeface="+mn-ea"/>
        <a:cs typeface="Arial" charset="0"/>
      </a:defRPr>
    </a:lvl1pPr>
    <a:lvl2pPr marL="457200" algn="l" rtl="0" fontAlgn="base">
      <a:spcBef>
        <a:spcPct val="0"/>
      </a:spcBef>
      <a:spcAft>
        <a:spcPct val="0"/>
      </a:spcAft>
      <a:defRPr sz="1000" kern="1200">
        <a:solidFill>
          <a:srgbClr val="000000"/>
        </a:solidFill>
        <a:latin typeface="Times New Roman" pitchFamily="18" charset="0"/>
        <a:ea typeface="+mn-ea"/>
        <a:cs typeface="Arial" charset="0"/>
      </a:defRPr>
    </a:lvl2pPr>
    <a:lvl3pPr marL="914400" algn="l" rtl="0" fontAlgn="base">
      <a:spcBef>
        <a:spcPct val="0"/>
      </a:spcBef>
      <a:spcAft>
        <a:spcPct val="0"/>
      </a:spcAft>
      <a:defRPr sz="1000" kern="1200">
        <a:solidFill>
          <a:srgbClr val="000000"/>
        </a:solidFill>
        <a:latin typeface="Times New Roman" pitchFamily="18" charset="0"/>
        <a:ea typeface="+mn-ea"/>
        <a:cs typeface="Arial" charset="0"/>
      </a:defRPr>
    </a:lvl3pPr>
    <a:lvl4pPr marL="1371600" algn="l" rtl="0" fontAlgn="base">
      <a:spcBef>
        <a:spcPct val="0"/>
      </a:spcBef>
      <a:spcAft>
        <a:spcPct val="0"/>
      </a:spcAft>
      <a:defRPr sz="1000" kern="1200">
        <a:solidFill>
          <a:srgbClr val="000000"/>
        </a:solidFill>
        <a:latin typeface="Times New Roman" pitchFamily="18" charset="0"/>
        <a:ea typeface="+mn-ea"/>
        <a:cs typeface="Arial" charset="0"/>
      </a:defRPr>
    </a:lvl4pPr>
    <a:lvl5pPr marL="1828800" algn="l" rtl="0" fontAlgn="base">
      <a:spcBef>
        <a:spcPct val="0"/>
      </a:spcBef>
      <a:spcAft>
        <a:spcPct val="0"/>
      </a:spcAft>
      <a:defRPr sz="1000" kern="1200">
        <a:solidFill>
          <a:srgbClr val="000000"/>
        </a:solidFill>
        <a:latin typeface="Times New Roman" pitchFamily="18" charset="0"/>
        <a:ea typeface="+mn-ea"/>
        <a:cs typeface="Arial" charset="0"/>
      </a:defRPr>
    </a:lvl5pPr>
    <a:lvl6pPr marL="2286000" algn="l" defTabSz="914400" rtl="0" eaLnBrk="1" latinLnBrk="0" hangingPunct="1">
      <a:defRPr sz="1000" kern="1200">
        <a:solidFill>
          <a:srgbClr val="000000"/>
        </a:solidFill>
        <a:latin typeface="Times New Roman" pitchFamily="18" charset="0"/>
        <a:ea typeface="+mn-ea"/>
        <a:cs typeface="Arial" charset="0"/>
      </a:defRPr>
    </a:lvl6pPr>
    <a:lvl7pPr marL="2743200" algn="l" defTabSz="914400" rtl="0" eaLnBrk="1" latinLnBrk="0" hangingPunct="1">
      <a:defRPr sz="1000" kern="1200">
        <a:solidFill>
          <a:srgbClr val="000000"/>
        </a:solidFill>
        <a:latin typeface="Times New Roman" pitchFamily="18" charset="0"/>
        <a:ea typeface="+mn-ea"/>
        <a:cs typeface="Arial" charset="0"/>
      </a:defRPr>
    </a:lvl7pPr>
    <a:lvl8pPr marL="3200400" algn="l" defTabSz="914400" rtl="0" eaLnBrk="1" latinLnBrk="0" hangingPunct="1">
      <a:defRPr sz="1000" kern="1200">
        <a:solidFill>
          <a:srgbClr val="000000"/>
        </a:solidFill>
        <a:latin typeface="Times New Roman" pitchFamily="18" charset="0"/>
        <a:ea typeface="+mn-ea"/>
        <a:cs typeface="Arial" charset="0"/>
      </a:defRPr>
    </a:lvl8pPr>
    <a:lvl9pPr marL="3657600" algn="l" defTabSz="914400" rtl="0" eaLnBrk="1" latinLnBrk="0" hangingPunct="1">
      <a:defRPr sz="1000" kern="1200">
        <a:solidFill>
          <a:srgbClr val="000000"/>
        </a:solidFill>
        <a:latin typeface="Times New Roman"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a:srgbClr val="F49100"/>
    <a:srgbClr val="F0A000"/>
    <a:srgbClr val="006600"/>
    <a:srgbClr val="008000"/>
    <a:srgbClr val="339933"/>
    <a:srgbClr val="DDDDDD"/>
    <a:srgbClr val="EAEAEA"/>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249" autoAdjust="0"/>
    <p:restoredTop sz="90929"/>
  </p:normalViewPr>
  <p:slideViewPr>
    <p:cSldViewPr>
      <p:cViewPr varScale="1">
        <p:scale>
          <a:sx n="66" d="100"/>
          <a:sy n="66" d="100"/>
        </p:scale>
        <p:origin x="-1608" y="-102"/>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47988" cy="495300"/>
          </a:xfrm>
          <a:prstGeom prst="rect">
            <a:avLst/>
          </a:prstGeom>
          <a:noFill/>
          <a:ln w="9525">
            <a:noFill/>
            <a:miter lim="800000"/>
            <a:headEnd/>
            <a:tailEnd/>
          </a:ln>
          <a:effectLst/>
        </p:spPr>
        <p:txBody>
          <a:bodyPr vert="horz" wrap="square" lIns="92199" tIns="46099" rIns="92199" bIns="46099" numCol="1" anchor="t" anchorCtr="0" compatLnSpc="1">
            <a:prstTxWarp prst="textNoShape">
              <a:avLst/>
            </a:prstTxWarp>
          </a:bodyPr>
          <a:lstStyle>
            <a:lvl1pPr defTabSz="922338">
              <a:defRPr sz="1200">
                <a:solidFill>
                  <a:schemeClr val="tx1"/>
                </a:solidFill>
                <a:latin typeface="Times New Roman" charset="0"/>
                <a:cs typeface="+mn-cs"/>
              </a:defRPr>
            </a:lvl1pPr>
          </a:lstStyle>
          <a:p>
            <a:pPr>
              <a:defRPr/>
            </a:pPr>
            <a:endParaRPr lang="fr-FR"/>
          </a:p>
        </p:txBody>
      </p:sp>
      <p:sp>
        <p:nvSpPr>
          <p:cNvPr id="6147" name="Rectangle 3"/>
          <p:cNvSpPr>
            <a:spLocks noGrp="1" noChangeArrowheads="1"/>
          </p:cNvSpPr>
          <p:nvPr>
            <p:ph type="dt" sz="quarter" idx="1"/>
          </p:nvPr>
        </p:nvSpPr>
        <p:spPr bwMode="auto">
          <a:xfrm>
            <a:off x="3849688" y="0"/>
            <a:ext cx="2947987" cy="495300"/>
          </a:xfrm>
          <a:prstGeom prst="rect">
            <a:avLst/>
          </a:prstGeom>
          <a:noFill/>
          <a:ln w="9525">
            <a:noFill/>
            <a:miter lim="800000"/>
            <a:headEnd/>
            <a:tailEnd/>
          </a:ln>
          <a:effectLst/>
        </p:spPr>
        <p:txBody>
          <a:bodyPr vert="horz" wrap="square" lIns="92199" tIns="46099" rIns="92199" bIns="46099" numCol="1" anchor="t" anchorCtr="0" compatLnSpc="1">
            <a:prstTxWarp prst="textNoShape">
              <a:avLst/>
            </a:prstTxWarp>
          </a:bodyPr>
          <a:lstStyle>
            <a:lvl1pPr algn="r" defTabSz="922338">
              <a:defRPr sz="1200">
                <a:solidFill>
                  <a:schemeClr val="tx1"/>
                </a:solidFill>
                <a:latin typeface="Times New Roman" charset="0"/>
                <a:cs typeface="+mn-cs"/>
              </a:defRPr>
            </a:lvl1pPr>
          </a:lstStyle>
          <a:p>
            <a:pPr>
              <a:defRPr/>
            </a:pPr>
            <a:endParaRPr lang="fr-FR"/>
          </a:p>
        </p:txBody>
      </p:sp>
      <p:sp>
        <p:nvSpPr>
          <p:cNvPr id="6148" name="Rectangle 4"/>
          <p:cNvSpPr>
            <a:spLocks noGrp="1" noChangeArrowheads="1"/>
          </p:cNvSpPr>
          <p:nvPr>
            <p:ph type="ftr" sz="quarter" idx="2"/>
          </p:nvPr>
        </p:nvSpPr>
        <p:spPr bwMode="auto">
          <a:xfrm>
            <a:off x="0" y="9431338"/>
            <a:ext cx="2947988" cy="495300"/>
          </a:xfrm>
          <a:prstGeom prst="rect">
            <a:avLst/>
          </a:prstGeom>
          <a:noFill/>
          <a:ln w="9525">
            <a:noFill/>
            <a:miter lim="800000"/>
            <a:headEnd/>
            <a:tailEnd/>
          </a:ln>
          <a:effectLst/>
        </p:spPr>
        <p:txBody>
          <a:bodyPr vert="horz" wrap="square" lIns="92199" tIns="46099" rIns="92199" bIns="46099" numCol="1" anchor="b" anchorCtr="0" compatLnSpc="1">
            <a:prstTxWarp prst="textNoShape">
              <a:avLst/>
            </a:prstTxWarp>
          </a:bodyPr>
          <a:lstStyle>
            <a:lvl1pPr defTabSz="922338">
              <a:defRPr sz="1200">
                <a:solidFill>
                  <a:schemeClr val="tx1"/>
                </a:solidFill>
                <a:latin typeface="Times New Roman" charset="0"/>
                <a:cs typeface="+mn-cs"/>
              </a:defRPr>
            </a:lvl1pPr>
          </a:lstStyle>
          <a:p>
            <a:pPr>
              <a:defRPr/>
            </a:pPr>
            <a:endParaRPr lang="fr-FR"/>
          </a:p>
        </p:txBody>
      </p:sp>
      <p:sp>
        <p:nvSpPr>
          <p:cNvPr id="6149" name="Rectangle 5"/>
          <p:cNvSpPr>
            <a:spLocks noGrp="1" noChangeArrowheads="1"/>
          </p:cNvSpPr>
          <p:nvPr>
            <p:ph type="sldNum" sz="quarter" idx="3"/>
          </p:nvPr>
        </p:nvSpPr>
        <p:spPr bwMode="auto">
          <a:xfrm>
            <a:off x="3849688" y="9431338"/>
            <a:ext cx="2947987" cy="495300"/>
          </a:xfrm>
          <a:prstGeom prst="rect">
            <a:avLst/>
          </a:prstGeom>
          <a:noFill/>
          <a:ln w="9525">
            <a:noFill/>
            <a:miter lim="800000"/>
            <a:headEnd/>
            <a:tailEnd/>
          </a:ln>
          <a:effectLst/>
        </p:spPr>
        <p:txBody>
          <a:bodyPr vert="horz" wrap="square" lIns="92199" tIns="46099" rIns="92199" bIns="46099" numCol="1" anchor="b" anchorCtr="0" compatLnSpc="1">
            <a:prstTxWarp prst="textNoShape">
              <a:avLst/>
            </a:prstTxWarp>
          </a:bodyPr>
          <a:lstStyle>
            <a:lvl1pPr algn="r" defTabSz="922338">
              <a:defRPr sz="1200">
                <a:solidFill>
                  <a:schemeClr val="tx1"/>
                </a:solidFill>
                <a:latin typeface="Times New Roman" charset="0"/>
                <a:cs typeface="+mn-cs"/>
              </a:defRPr>
            </a:lvl1pPr>
          </a:lstStyle>
          <a:p>
            <a:pPr>
              <a:defRPr/>
            </a:pPr>
            <a:fld id="{5EC04D87-E836-48D8-A6A0-320713A76AB9}" type="slidenum">
              <a:rPr lang="fr-FR"/>
              <a:pPr>
                <a:defRPr/>
              </a:pPr>
              <a:t>‹N°›</a:t>
            </a:fld>
            <a:endParaRPr lang="fr-FR"/>
          </a:p>
        </p:txBody>
      </p:sp>
    </p:spTree>
    <p:extLst>
      <p:ext uri="{BB962C8B-B14F-4D97-AF65-F5344CB8AC3E}">
        <p14:creationId xmlns="" xmlns:p14="http://schemas.microsoft.com/office/powerpoint/2010/main" val="11308820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atin typeface="Times New Roman" charset="0"/>
                <a:cs typeface="+mn-cs"/>
              </a:defRPr>
            </a:lvl1pPr>
          </a:lstStyle>
          <a:p>
            <a:pPr>
              <a:defRPr/>
            </a:pPr>
            <a:endParaRPr lang="fr-FR"/>
          </a:p>
        </p:txBody>
      </p:sp>
      <p:sp>
        <p:nvSpPr>
          <p:cNvPr id="3" name="Espace réservé de la date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atin typeface="Times New Roman" charset="0"/>
                <a:cs typeface="+mn-cs"/>
              </a:defRPr>
            </a:lvl1pPr>
          </a:lstStyle>
          <a:p>
            <a:pPr>
              <a:defRPr/>
            </a:pPr>
            <a:fld id="{56AA7041-C5A8-4673-A335-DDA1B9691D9C}" type="datetimeFigureOut">
              <a:rPr lang="fr-FR"/>
              <a:pPr>
                <a:defRPr/>
              </a:pPr>
              <a:t>02/04/2016</a:t>
            </a:fld>
            <a:endParaRPr lang="fr-FR"/>
          </a:p>
        </p:txBody>
      </p:sp>
      <p:sp>
        <p:nvSpPr>
          <p:cNvPr id="4" name="Espace réservé de l'image des diapositives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91440" tIns="45720" rIns="91440" bIns="45720" rtlCol="0" anchor="ctr"/>
          <a:lstStyle/>
          <a:p>
            <a:pPr lvl="0"/>
            <a:endParaRPr lang="fr-FR" noProof="0" smtClean="0"/>
          </a:p>
        </p:txBody>
      </p:sp>
      <p:sp>
        <p:nvSpPr>
          <p:cNvPr id="5" name="Espace réservé des commentaires 4"/>
          <p:cNvSpPr>
            <a:spLocks noGrp="1"/>
          </p:cNvSpPr>
          <p:nvPr>
            <p:ph type="body" sz="quarter" idx="3"/>
          </p:nvPr>
        </p:nvSpPr>
        <p:spPr>
          <a:xfrm>
            <a:off x="679450" y="4714875"/>
            <a:ext cx="5438775" cy="4467225"/>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p>
        </p:txBody>
      </p:sp>
      <p:sp>
        <p:nvSpPr>
          <p:cNvPr id="6" name="Espace réservé du pied de page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a:defRPr sz="1200">
                <a:latin typeface="Times New Roman" charset="0"/>
                <a:cs typeface="+mn-cs"/>
              </a:defRPr>
            </a:lvl1pPr>
          </a:lstStyle>
          <a:p>
            <a:pPr>
              <a:defRPr/>
            </a:pPr>
            <a:endParaRPr lang="fr-FR"/>
          </a:p>
        </p:txBody>
      </p:sp>
      <p:sp>
        <p:nvSpPr>
          <p:cNvPr id="7" name="Espace réservé du numéro de diapositive 6"/>
          <p:cNvSpPr>
            <a:spLocks noGrp="1"/>
          </p:cNvSpPr>
          <p:nvPr>
            <p:ph type="sldNum" sz="quarter" idx="5"/>
          </p:nvPr>
        </p:nvSpPr>
        <p:spPr>
          <a:xfrm>
            <a:off x="3849688" y="9428163"/>
            <a:ext cx="2946400" cy="496887"/>
          </a:xfrm>
          <a:prstGeom prst="rect">
            <a:avLst/>
          </a:prstGeom>
        </p:spPr>
        <p:txBody>
          <a:bodyPr vert="horz" lIns="91440" tIns="45720" rIns="91440" bIns="45720" rtlCol="0" anchor="b"/>
          <a:lstStyle>
            <a:lvl1pPr algn="r">
              <a:defRPr sz="1200">
                <a:latin typeface="Times New Roman" charset="0"/>
                <a:cs typeface="+mn-cs"/>
              </a:defRPr>
            </a:lvl1pPr>
          </a:lstStyle>
          <a:p>
            <a:pPr>
              <a:defRPr/>
            </a:pPr>
            <a:fld id="{7A50B6EC-7ACA-43EE-A77C-35AC607195EA}" type="slidenum">
              <a:rPr lang="fr-FR"/>
              <a:pPr>
                <a:defRPr/>
              </a:pPr>
              <a:t>‹N°›</a:t>
            </a:fld>
            <a:endParaRPr lang="fr-FR"/>
          </a:p>
        </p:txBody>
      </p:sp>
    </p:spTree>
    <p:extLst>
      <p:ext uri="{BB962C8B-B14F-4D97-AF65-F5344CB8AC3E}">
        <p14:creationId xmlns="" xmlns:p14="http://schemas.microsoft.com/office/powerpoint/2010/main" val="16212109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21507"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fr-FR" smtClean="0"/>
          </a:p>
        </p:txBody>
      </p:sp>
      <p:sp>
        <p:nvSpPr>
          <p:cNvPr id="21508" name="Espace réservé du numéro de diapositive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539016A-03CD-4C8C-8B59-73AA3D374E06}" type="slidenum">
              <a:rPr lang="fr-FR" smtClean="0">
                <a:latin typeface="Times New Roman" pitchFamily="18" charset="0"/>
                <a:cs typeface="Arial" charset="0"/>
              </a:rPr>
              <a:pPr/>
              <a:t>16</a:t>
            </a:fld>
            <a:endParaRPr lang="fr-FR" smtClean="0">
              <a:latin typeface="Times New Roman" pitchFamily="18" charset="0"/>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42950" y="2130425"/>
            <a:ext cx="84201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fr-FR" smtClean="0"/>
              <a:t>Cliquez pour modifier le style des sous-titres du masque</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1B91545C-4B5E-4498-897B-1345779D9748}" type="slidenum">
              <a:rPr lang="fr-FR"/>
              <a:pPr>
                <a:defRPr/>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4E340248-B1E5-4AAE-9E0C-06C70F2D4579}" type="slidenum">
              <a:rPr lang="fr-FR"/>
              <a:pPr>
                <a:defRPr/>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7058025" y="609600"/>
            <a:ext cx="2105025" cy="5486400"/>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742950" y="609600"/>
            <a:ext cx="6162675" cy="5486400"/>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90C5DE30-4B24-451A-B749-AD6D893B7CB6}" type="slidenum">
              <a:rPr lang="fr-FR"/>
              <a:pPr>
                <a:defRPr/>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7C1F51D2-5F97-4218-B2C9-5346A30760B6}" type="slidenum">
              <a:rPr lang="fr-FR"/>
              <a:pPr>
                <a:defRPr/>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82638" y="4406900"/>
            <a:ext cx="84201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fr-FR"/>
          </a:p>
        </p:txBody>
      </p:sp>
      <p:sp>
        <p:nvSpPr>
          <p:cNvPr id="5" name="Rectangle 5"/>
          <p:cNvSpPr>
            <a:spLocks noGrp="1" noChangeArrowheads="1"/>
          </p:cNvSpPr>
          <p:nvPr>
            <p:ph type="ftr" sz="quarter" idx="11"/>
          </p:nvPr>
        </p:nvSpPr>
        <p:spPr>
          <a:ln/>
        </p:spPr>
        <p:txBody>
          <a:bodyPr/>
          <a:lstStyle>
            <a:lvl1pPr>
              <a:defRPr/>
            </a:lvl1pPr>
          </a:lstStyle>
          <a:p>
            <a:pPr>
              <a:defRPr/>
            </a:pPr>
            <a:endParaRPr lang="fr-FR"/>
          </a:p>
        </p:txBody>
      </p:sp>
      <p:sp>
        <p:nvSpPr>
          <p:cNvPr id="6" name="Rectangle 6"/>
          <p:cNvSpPr>
            <a:spLocks noGrp="1" noChangeArrowheads="1"/>
          </p:cNvSpPr>
          <p:nvPr>
            <p:ph type="sldNum" sz="quarter" idx="12"/>
          </p:nvPr>
        </p:nvSpPr>
        <p:spPr>
          <a:ln/>
        </p:spPr>
        <p:txBody>
          <a:bodyPr/>
          <a:lstStyle>
            <a:lvl1pPr>
              <a:defRPr/>
            </a:lvl1pPr>
          </a:lstStyle>
          <a:p>
            <a:pPr>
              <a:defRPr/>
            </a:pPr>
            <a:fld id="{7CC09E38-2473-4CB0-8018-F244B7995D9B}" type="slidenum">
              <a:rPr lang="fr-FR"/>
              <a:pPr>
                <a:defRPr/>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74295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5029200" y="1981200"/>
            <a:ext cx="41338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53740052-26D3-4D3A-B06E-74016D92E912}" type="slidenum">
              <a:rPr lang="fr-FR"/>
              <a:pPr>
                <a:defRPr/>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95300" y="274638"/>
            <a:ext cx="8915400" cy="1143000"/>
          </a:xfrm>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Rectangle 4"/>
          <p:cNvSpPr>
            <a:spLocks noGrp="1" noChangeArrowheads="1"/>
          </p:cNvSpPr>
          <p:nvPr>
            <p:ph type="dt" sz="half" idx="10"/>
          </p:nvPr>
        </p:nvSpPr>
        <p:spPr>
          <a:ln/>
        </p:spPr>
        <p:txBody>
          <a:bodyPr/>
          <a:lstStyle>
            <a:lvl1pPr>
              <a:defRPr/>
            </a:lvl1pPr>
          </a:lstStyle>
          <a:p>
            <a:pPr>
              <a:defRPr/>
            </a:pPr>
            <a:endParaRPr lang="fr-FR"/>
          </a:p>
        </p:txBody>
      </p:sp>
      <p:sp>
        <p:nvSpPr>
          <p:cNvPr id="8" name="Rectangle 5"/>
          <p:cNvSpPr>
            <a:spLocks noGrp="1" noChangeArrowheads="1"/>
          </p:cNvSpPr>
          <p:nvPr>
            <p:ph type="ftr" sz="quarter" idx="11"/>
          </p:nvPr>
        </p:nvSpPr>
        <p:spPr>
          <a:ln/>
        </p:spPr>
        <p:txBody>
          <a:bodyPr/>
          <a:lstStyle>
            <a:lvl1pPr>
              <a:defRPr/>
            </a:lvl1pPr>
          </a:lstStyle>
          <a:p>
            <a:pPr>
              <a:defRPr/>
            </a:pPr>
            <a:endParaRPr lang="fr-FR"/>
          </a:p>
        </p:txBody>
      </p:sp>
      <p:sp>
        <p:nvSpPr>
          <p:cNvPr id="9" name="Rectangle 6"/>
          <p:cNvSpPr>
            <a:spLocks noGrp="1" noChangeArrowheads="1"/>
          </p:cNvSpPr>
          <p:nvPr>
            <p:ph type="sldNum" sz="quarter" idx="12"/>
          </p:nvPr>
        </p:nvSpPr>
        <p:spPr>
          <a:ln/>
        </p:spPr>
        <p:txBody>
          <a:bodyPr/>
          <a:lstStyle>
            <a:lvl1pPr>
              <a:defRPr/>
            </a:lvl1pPr>
          </a:lstStyle>
          <a:p>
            <a:pPr>
              <a:defRPr/>
            </a:pPr>
            <a:fld id="{72323516-8644-48A8-B093-5112D329B4D7}" type="slidenum">
              <a:rPr lang="fr-FR"/>
              <a:pPr>
                <a:defRPr/>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Rectangle 4"/>
          <p:cNvSpPr>
            <a:spLocks noGrp="1" noChangeArrowheads="1"/>
          </p:cNvSpPr>
          <p:nvPr>
            <p:ph type="dt" sz="half" idx="10"/>
          </p:nvPr>
        </p:nvSpPr>
        <p:spPr>
          <a:ln/>
        </p:spPr>
        <p:txBody>
          <a:bodyPr/>
          <a:lstStyle>
            <a:lvl1pPr>
              <a:defRPr/>
            </a:lvl1pPr>
          </a:lstStyle>
          <a:p>
            <a:pPr>
              <a:defRPr/>
            </a:pPr>
            <a:endParaRPr lang="fr-FR"/>
          </a:p>
        </p:txBody>
      </p:sp>
      <p:sp>
        <p:nvSpPr>
          <p:cNvPr id="4" name="Rectangle 5"/>
          <p:cNvSpPr>
            <a:spLocks noGrp="1" noChangeArrowheads="1"/>
          </p:cNvSpPr>
          <p:nvPr>
            <p:ph type="ftr" sz="quarter" idx="11"/>
          </p:nvPr>
        </p:nvSpPr>
        <p:spPr>
          <a:ln/>
        </p:spPr>
        <p:txBody>
          <a:bodyPr/>
          <a:lstStyle>
            <a:lvl1pPr>
              <a:defRPr/>
            </a:lvl1pPr>
          </a:lstStyle>
          <a:p>
            <a:pPr>
              <a:defRPr/>
            </a:pPr>
            <a:endParaRPr lang="fr-FR"/>
          </a:p>
        </p:txBody>
      </p:sp>
      <p:sp>
        <p:nvSpPr>
          <p:cNvPr id="5" name="Rectangle 6"/>
          <p:cNvSpPr>
            <a:spLocks noGrp="1" noChangeArrowheads="1"/>
          </p:cNvSpPr>
          <p:nvPr>
            <p:ph type="sldNum" sz="quarter" idx="12"/>
          </p:nvPr>
        </p:nvSpPr>
        <p:spPr>
          <a:ln/>
        </p:spPr>
        <p:txBody>
          <a:bodyPr/>
          <a:lstStyle>
            <a:lvl1pPr>
              <a:defRPr/>
            </a:lvl1pPr>
          </a:lstStyle>
          <a:p>
            <a:pPr>
              <a:defRPr/>
            </a:pPr>
            <a:fld id="{F4575E01-C520-4D14-9BB2-BB7557A8799E}" type="slidenum">
              <a:rPr lang="fr-FR"/>
              <a:pPr>
                <a:defRPr/>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fr-FR"/>
          </a:p>
        </p:txBody>
      </p:sp>
      <p:sp>
        <p:nvSpPr>
          <p:cNvPr id="3" name="Rectangle 5"/>
          <p:cNvSpPr>
            <a:spLocks noGrp="1" noChangeArrowheads="1"/>
          </p:cNvSpPr>
          <p:nvPr>
            <p:ph type="ftr" sz="quarter" idx="11"/>
          </p:nvPr>
        </p:nvSpPr>
        <p:spPr>
          <a:ln/>
        </p:spPr>
        <p:txBody>
          <a:bodyPr/>
          <a:lstStyle>
            <a:lvl1pPr>
              <a:defRPr/>
            </a:lvl1pPr>
          </a:lstStyle>
          <a:p>
            <a:pPr>
              <a:defRPr/>
            </a:pPr>
            <a:endParaRPr lang="fr-FR"/>
          </a:p>
        </p:txBody>
      </p:sp>
      <p:sp>
        <p:nvSpPr>
          <p:cNvPr id="4" name="Rectangle 6"/>
          <p:cNvSpPr>
            <a:spLocks noGrp="1" noChangeArrowheads="1"/>
          </p:cNvSpPr>
          <p:nvPr>
            <p:ph type="sldNum" sz="quarter" idx="12"/>
          </p:nvPr>
        </p:nvSpPr>
        <p:spPr>
          <a:ln/>
        </p:spPr>
        <p:txBody>
          <a:bodyPr/>
          <a:lstStyle>
            <a:lvl1pPr>
              <a:defRPr/>
            </a:lvl1pPr>
          </a:lstStyle>
          <a:p>
            <a:pPr>
              <a:defRPr/>
            </a:pPr>
            <a:fld id="{B55474D1-AC0B-4E85-97B1-66F3A513FF06}" type="slidenum">
              <a:rPr lang="fr-FR"/>
              <a:pPr>
                <a:defRPr/>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95300" y="273050"/>
            <a:ext cx="3259138"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33E7138E-394B-4A78-9ED6-6F530D087E50}" type="slidenum">
              <a:rPr lang="fr-FR"/>
              <a:pPr>
                <a:defRPr/>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941513" y="4800600"/>
            <a:ext cx="59436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fr-FR" noProof="0" smtClean="0"/>
          </a:p>
        </p:txBody>
      </p:sp>
      <p:sp>
        <p:nvSpPr>
          <p:cNvPr id="4" name="Espace réservé du texte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fr-FR"/>
          </a:p>
        </p:txBody>
      </p:sp>
      <p:sp>
        <p:nvSpPr>
          <p:cNvPr id="6" name="Rectangle 5"/>
          <p:cNvSpPr>
            <a:spLocks noGrp="1" noChangeArrowheads="1"/>
          </p:cNvSpPr>
          <p:nvPr>
            <p:ph type="ftr" sz="quarter" idx="11"/>
          </p:nvPr>
        </p:nvSpPr>
        <p:spPr>
          <a:ln/>
        </p:spPr>
        <p:txBody>
          <a:bodyPr/>
          <a:lstStyle>
            <a:lvl1pPr>
              <a:defRPr/>
            </a:lvl1pPr>
          </a:lstStyle>
          <a:p>
            <a:pPr>
              <a:defRPr/>
            </a:pPr>
            <a:endParaRPr lang="fr-FR"/>
          </a:p>
        </p:txBody>
      </p:sp>
      <p:sp>
        <p:nvSpPr>
          <p:cNvPr id="7" name="Rectangle 6"/>
          <p:cNvSpPr>
            <a:spLocks noGrp="1" noChangeArrowheads="1"/>
          </p:cNvSpPr>
          <p:nvPr>
            <p:ph type="sldNum" sz="quarter" idx="12"/>
          </p:nvPr>
        </p:nvSpPr>
        <p:spPr>
          <a:ln/>
        </p:spPr>
        <p:txBody>
          <a:bodyPr/>
          <a:lstStyle>
            <a:lvl1pPr>
              <a:defRPr/>
            </a:lvl1pPr>
          </a:lstStyle>
          <a:p>
            <a:pPr>
              <a:defRPr/>
            </a:pPr>
            <a:fld id="{DBB55783-1027-4EC0-AD2F-713BEC4A0A2B}" type="slidenum">
              <a:rPr lang="fr-FR"/>
              <a:pPr>
                <a:defRPr/>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42950" y="609600"/>
            <a:ext cx="84201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fr-FR" smtClean="0"/>
              <a:t>Cliquez pour modifier le style du titre du masque</a:t>
            </a:r>
          </a:p>
        </p:txBody>
      </p:sp>
      <p:sp>
        <p:nvSpPr>
          <p:cNvPr id="1027" name="Rectangle 3"/>
          <p:cNvSpPr>
            <a:spLocks noGrp="1" noChangeArrowheads="1"/>
          </p:cNvSpPr>
          <p:nvPr>
            <p:ph type="body" idx="1"/>
          </p:nvPr>
        </p:nvSpPr>
        <p:spPr bwMode="auto">
          <a:xfrm>
            <a:off x="742950" y="1981200"/>
            <a:ext cx="84201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p>
        </p:txBody>
      </p:sp>
      <p:sp>
        <p:nvSpPr>
          <p:cNvPr id="1028" name="Rectangle 4"/>
          <p:cNvSpPr>
            <a:spLocks noGrp="1" noChangeArrowheads="1"/>
          </p:cNvSpPr>
          <p:nvPr>
            <p:ph type="dt" sz="half" idx="2"/>
          </p:nvPr>
        </p:nvSpPr>
        <p:spPr bwMode="auto">
          <a:xfrm>
            <a:off x="74295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Times New Roman" charset="0"/>
                <a:cs typeface="+mn-cs"/>
              </a:defRPr>
            </a:lvl1pPr>
          </a:lstStyle>
          <a:p>
            <a:pPr>
              <a:defRPr/>
            </a:pPr>
            <a:endParaRPr lang="fr-FR"/>
          </a:p>
        </p:txBody>
      </p:sp>
      <p:sp>
        <p:nvSpPr>
          <p:cNvPr id="1029" name="Rectangle 5"/>
          <p:cNvSpPr>
            <a:spLocks noGrp="1" noChangeArrowheads="1"/>
          </p:cNvSpPr>
          <p:nvPr>
            <p:ph type="ftr" sz="quarter" idx="3"/>
          </p:nvPr>
        </p:nvSpPr>
        <p:spPr bwMode="auto">
          <a:xfrm>
            <a:off x="3384550" y="6248400"/>
            <a:ext cx="31369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Times New Roman" charset="0"/>
                <a:cs typeface="+mn-cs"/>
              </a:defRPr>
            </a:lvl1pPr>
          </a:lstStyle>
          <a:p>
            <a:pPr>
              <a:defRPr/>
            </a:pPr>
            <a:endParaRPr lang="fr-FR"/>
          </a:p>
        </p:txBody>
      </p:sp>
      <p:sp>
        <p:nvSpPr>
          <p:cNvPr id="1030" name="Rectangle 6"/>
          <p:cNvSpPr>
            <a:spLocks noGrp="1" noChangeArrowheads="1"/>
          </p:cNvSpPr>
          <p:nvPr>
            <p:ph type="sldNum" sz="quarter" idx="4"/>
          </p:nvPr>
        </p:nvSpPr>
        <p:spPr bwMode="auto">
          <a:xfrm>
            <a:off x="7099300" y="6248400"/>
            <a:ext cx="206375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Times New Roman" charset="0"/>
                <a:cs typeface="+mn-cs"/>
              </a:defRPr>
            </a:lvl1pPr>
          </a:lstStyle>
          <a:p>
            <a:pPr>
              <a:defRPr/>
            </a:pPr>
            <a:fld id="{C65ABAED-A84A-4719-9A9D-D1E6B14C315B}" type="slidenum">
              <a:rPr lang="fr-FR"/>
              <a:pPr>
                <a:defRPr/>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charset="0"/>
        </a:defRPr>
      </a:lvl2pPr>
      <a:lvl3pPr algn="ctr" rtl="0" eaLnBrk="0" fontAlgn="base" hangingPunct="0">
        <a:spcBef>
          <a:spcPct val="0"/>
        </a:spcBef>
        <a:spcAft>
          <a:spcPct val="0"/>
        </a:spcAft>
        <a:defRPr sz="4400">
          <a:solidFill>
            <a:schemeClr val="tx2"/>
          </a:solidFill>
          <a:latin typeface="Times New Roman" charset="0"/>
        </a:defRPr>
      </a:lvl3pPr>
      <a:lvl4pPr algn="ctr" rtl="0" eaLnBrk="0" fontAlgn="base" hangingPunct="0">
        <a:spcBef>
          <a:spcPct val="0"/>
        </a:spcBef>
        <a:spcAft>
          <a:spcPct val="0"/>
        </a:spcAft>
        <a:defRPr sz="4400">
          <a:solidFill>
            <a:schemeClr val="tx2"/>
          </a:solidFill>
          <a:latin typeface="Times New Roman" charset="0"/>
        </a:defRPr>
      </a:lvl4pPr>
      <a:lvl5pPr algn="ctr" rtl="0" eaLnBrk="0" fontAlgn="base" hangingPunct="0">
        <a:spcBef>
          <a:spcPct val="0"/>
        </a:spcBef>
        <a:spcAft>
          <a:spcPct val="0"/>
        </a:spcAft>
        <a:defRPr sz="4400">
          <a:solidFill>
            <a:schemeClr val="tx2"/>
          </a:solidFill>
          <a:latin typeface="Times New Roman" charset="0"/>
        </a:defRPr>
      </a:lvl5pPr>
      <a:lvl6pPr marL="457200" algn="ctr" rtl="0" fontAlgn="base">
        <a:spcBef>
          <a:spcPct val="0"/>
        </a:spcBef>
        <a:spcAft>
          <a:spcPct val="0"/>
        </a:spcAft>
        <a:defRPr sz="4400">
          <a:solidFill>
            <a:schemeClr val="tx2"/>
          </a:solidFill>
          <a:latin typeface="Times New Roman" charset="0"/>
        </a:defRPr>
      </a:lvl6pPr>
      <a:lvl7pPr marL="914400" algn="ctr" rtl="0" fontAlgn="base">
        <a:spcBef>
          <a:spcPct val="0"/>
        </a:spcBef>
        <a:spcAft>
          <a:spcPct val="0"/>
        </a:spcAft>
        <a:defRPr sz="4400">
          <a:solidFill>
            <a:schemeClr val="tx2"/>
          </a:solidFill>
          <a:latin typeface="Times New Roman" charset="0"/>
        </a:defRPr>
      </a:lvl7pPr>
      <a:lvl8pPr marL="1371600" algn="ctr" rtl="0" fontAlgn="base">
        <a:spcBef>
          <a:spcPct val="0"/>
        </a:spcBef>
        <a:spcAft>
          <a:spcPct val="0"/>
        </a:spcAft>
        <a:defRPr sz="4400">
          <a:solidFill>
            <a:schemeClr val="tx2"/>
          </a:solidFill>
          <a:latin typeface="Times New Roman" charset="0"/>
        </a:defRPr>
      </a:lvl8pPr>
      <a:lvl9pPr marL="1828800" algn="ctr" rtl="0" fontAlgn="base">
        <a:spcBef>
          <a:spcPct val="0"/>
        </a:spcBef>
        <a:spcAft>
          <a:spcPct val="0"/>
        </a:spcAft>
        <a:defRPr sz="4400">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hyperlink" Target="http://www.lesateliersdelenvironnement.org/" TargetMode="Externa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89" descr="logo1 ADE"/>
          <p:cNvPicPr>
            <a:picLocks noChangeAspect="1" noChangeArrowheads="1"/>
          </p:cNvPicPr>
          <p:nvPr/>
        </p:nvPicPr>
        <p:blipFill>
          <a:blip r:embed="rId2" cstate="print"/>
          <a:srcRect/>
          <a:stretch>
            <a:fillRect/>
          </a:stretch>
        </p:blipFill>
        <p:spPr bwMode="auto">
          <a:xfrm>
            <a:off x="254000" y="165100"/>
            <a:ext cx="2251075" cy="1895475"/>
          </a:xfrm>
          <a:prstGeom prst="rect">
            <a:avLst/>
          </a:prstGeom>
          <a:noFill/>
          <a:ln w="9525">
            <a:noFill/>
            <a:miter lim="800000"/>
            <a:headEnd/>
            <a:tailEnd/>
          </a:ln>
        </p:spPr>
      </p:pic>
      <p:sp>
        <p:nvSpPr>
          <p:cNvPr id="2051" name="Rectangle 22"/>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2052" name="Rectangle 2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2053" name="Rectangle 28"/>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2054" name="Rectangle 29"/>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2055" name="Rectangle 31"/>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2056" name="Rectangle 3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18472" name="Text Box 40"/>
          <p:cNvSpPr txBox="1">
            <a:spLocks noChangeArrowheads="1"/>
          </p:cNvSpPr>
          <p:nvPr/>
        </p:nvSpPr>
        <p:spPr bwMode="auto">
          <a:xfrm>
            <a:off x="2590800" y="2133600"/>
            <a:ext cx="6970713" cy="3724275"/>
          </a:xfrm>
          <a:prstGeom prst="rect">
            <a:avLst/>
          </a:prstGeom>
          <a:noFill/>
          <a:ln w="9525">
            <a:noFill/>
            <a:miter lim="800000"/>
            <a:headEnd/>
            <a:tailEnd/>
          </a:ln>
          <a:effectLst/>
        </p:spPr>
        <p:txBody>
          <a:bodyPr>
            <a:spAutoFit/>
          </a:bodyPr>
          <a:lstStyle/>
          <a:p>
            <a:pPr>
              <a:defRPr/>
            </a:pPr>
            <a:r>
              <a:rPr lang="fr-FR" sz="3200" b="1" dirty="0">
                <a:solidFill>
                  <a:srgbClr val="000099"/>
                </a:solidFill>
                <a:effectLst>
                  <a:outerShdw blurRad="38100" dist="38100" dir="2700000" algn="tl">
                    <a:srgbClr val="C0C0C0"/>
                  </a:outerShdw>
                </a:effectLst>
                <a:latin typeface="Arial" charset="0"/>
                <a:cs typeface="+mn-cs"/>
              </a:rPr>
              <a:t>Les Ateliers de l’Environnement et de la Démocratie</a:t>
            </a:r>
          </a:p>
          <a:p>
            <a:pPr>
              <a:defRPr/>
            </a:pPr>
            <a:endParaRPr lang="fr-FR" sz="2000" b="1" i="1" dirty="0">
              <a:solidFill>
                <a:srgbClr val="008000"/>
              </a:solidFill>
              <a:effectLst>
                <a:outerShdw blurRad="38100" dist="38100" dir="2700000" algn="tl">
                  <a:srgbClr val="C0C0C0"/>
                </a:outerShdw>
              </a:effectLst>
              <a:latin typeface="Arial" charset="0"/>
              <a:cs typeface="+mn-cs"/>
            </a:endParaRPr>
          </a:p>
          <a:p>
            <a:pPr>
              <a:defRPr/>
            </a:pPr>
            <a:r>
              <a:rPr lang="fr-FR" sz="3200" b="1" dirty="0">
                <a:solidFill>
                  <a:srgbClr val="000099"/>
                </a:solidFill>
                <a:effectLst>
                  <a:outerShdw blurRad="38100" dist="38100" dir="2700000" algn="tl">
                    <a:srgbClr val="C0C0C0"/>
                  </a:outerShdw>
                </a:effectLst>
                <a:latin typeface="Arial" charset="0"/>
                <a:cs typeface="+mn-cs"/>
              </a:rPr>
              <a:t>Bilan </a:t>
            </a:r>
            <a:r>
              <a:rPr lang="fr-FR" sz="3200" b="1" dirty="0" smtClean="0">
                <a:solidFill>
                  <a:srgbClr val="000099"/>
                </a:solidFill>
                <a:effectLst>
                  <a:outerShdw blurRad="38100" dist="38100" dir="2700000" algn="tl">
                    <a:srgbClr val="C0C0C0"/>
                  </a:outerShdw>
                </a:effectLst>
                <a:latin typeface="Arial" charset="0"/>
                <a:cs typeface="+mn-cs"/>
              </a:rPr>
              <a:t>2015</a:t>
            </a:r>
            <a:endParaRPr lang="fr-FR" sz="3200" b="1" dirty="0">
              <a:solidFill>
                <a:srgbClr val="000099"/>
              </a:solidFill>
              <a:effectLst>
                <a:outerShdw blurRad="38100" dist="38100" dir="2700000" algn="tl">
                  <a:srgbClr val="C0C0C0"/>
                </a:outerShdw>
              </a:effectLst>
              <a:latin typeface="Arial" charset="0"/>
              <a:cs typeface="+mn-cs"/>
            </a:endParaRPr>
          </a:p>
          <a:p>
            <a:pPr>
              <a:defRPr/>
            </a:pPr>
            <a:r>
              <a:rPr lang="fr-FR" sz="3200" b="1" dirty="0">
                <a:solidFill>
                  <a:srgbClr val="000099"/>
                </a:solidFill>
                <a:effectLst>
                  <a:outerShdw blurRad="38100" dist="38100" dir="2700000" algn="tl">
                    <a:srgbClr val="C0C0C0"/>
                  </a:outerShdw>
                </a:effectLst>
                <a:latin typeface="Arial" charset="0"/>
                <a:cs typeface="+mn-cs"/>
              </a:rPr>
              <a:t>	</a:t>
            </a:r>
          </a:p>
          <a:p>
            <a:pPr>
              <a:defRPr/>
            </a:pPr>
            <a:r>
              <a:rPr lang="fr-FR" sz="3200" b="1" dirty="0">
                <a:solidFill>
                  <a:srgbClr val="000099"/>
                </a:solidFill>
                <a:effectLst>
                  <a:outerShdw blurRad="38100" dist="38100" dir="2700000" algn="tl">
                    <a:srgbClr val="C0C0C0"/>
                  </a:outerShdw>
                </a:effectLst>
                <a:latin typeface="Arial" charset="0"/>
                <a:cs typeface="+mn-cs"/>
              </a:rPr>
              <a:t>Perspectives </a:t>
            </a:r>
            <a:r>
              <a:rPr lang="fr-FR" sz="3200" b="1" dirty="0" smtClean="0">
                <a:solidFill>
                  <a:srgbClr val="000099"/>
                </a:solidFill>
                <a:effectLst>
                  <a:outerShdw blurRad="38100" dist="38100" dir="2700000" algn="tl">
                    <a:srgbClr val="C0C0C0"/>
                  </a:outerShdw>
                </a:effectLst>
                <a:latin typeface="Arial" charset="0"/>
                <a:cs typeface="+mn-cs"/>
              </a:rPr>
              <a:t>2016</a:t>
            </a:r>
            <a:endParaRPr lang="fr-FR" sz="3200" b="1" dirty="0">
              <a:solidFill>
                <a:srgbClr val="000099"/>
              </a:solidFill>
              <a:effectLst>
                <a:outerShdw blurRad="38100" dist="38100" dir="2700000" algn="tl">
                  <a:srgbClr val="C0C0C0"/>
                </a:outerShdw>
              </a:effectLst>
              <a:latin typeface="Arial" charset="0"/>
              <a:cs typeface="+mn-cs"/>
            </a:endParaRPr>
          </a:p>
          <a:p>
            <a:pPr>
              <a:defRPr/>
            </a:pPr>
            <a:endParaRPr lang="fr-FR" sz="3200" i="1" dirty="0">
              <a:solidFill>
                <a:schemeClr val="bg2"/>
              </a:solidFill>
              <a:effectLst>
                <a:outerShdw blurRad="38100" dist="38100" dir="2700000" algn="tl">
                  <a:srgbClr val="C0C0C0"/>
                </a:outerShdw>
              </a:effectLst>
              <a:latin typeface="Arial" charset="0"/>
              <a:cs typeface="+mn-cs"/>
            </a:endParaRPr>
          </a:p>
          <a:p>
            <a:pPr>
              <a:defRPr/>
            </a:pPr>
            <a:r>
              <a:rPr lang="fr-FR" sz="1200" dirty="0">
                <a:solidFill>
                  <a:schemeClr val="bg2"/>
                </a:solidFill>
                <a:effectLst>
                  <a:outerShdw blurRad="38100" dist="38100" dir="2700000" algn="tl">
                    <a:srgbClr val="C0C0C0"/>
                  </a:outerShdw>
                </a:effectLst>
                <a:latin typeface="Arial" charset="0"/>
                <a:cs typeface="+mn-cs"/>
              </a:rPr>
              <a:t>Président de séance – Pierre JOMIER</a:t>
            </a:r>
          </a:p>
          <a:p>
            <a:pPr>
              <a:defRPr/>
            </a:pPr>
            <a:r>
              <a:rPr lang="fr-FR" sz="1200" dirty="0">
                <a:solidFill>
                  <a:schemeClr val="bg2"/>
                </a:solidFill>
                <a:effectLst>
                  <a:outerShdw blurRad="38100" dist="38100" dir="2700000" algn="tl">
                    <a:srgbClr val="C0C0C0"/>
                  </a:outerShdw>
                </a:effectLst>
                <a:latin typeface="Arial" charset="0"/>
                <a:cs typeface="+mn-cs"/>
              </a:rPr>
              <a:t>Secrétaire de séance – Maurice Michel FRANCK</a:t>
            </a:r>
          </a:p>
        </p:txBody>
      </p:sp>
      <p:sp>
        <p:nvSpPr>
          <p:cNvPr id="2058" name="Rectangle 87"/>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2059" name="Line 91"/>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2060" name="Text Box 92"/>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a:solidFill>
                  <a:schemeClr val="bg2"/>
                </a:solidFill>
                <a:latin typeface="Arial" charset="0"/>
              </a:rPr>
              <a:t>Les Ateliers de l’Environnement et de la Démocratie – Association loi 1901, agrément </a:t>
            </a:r>
            <a:r>
              <a:rPr lang="fr-FR" dirty="0" smtClean="0">
                <a:solidFill>
                  <a:schemeClr val="bg2"/>
                </a:solidFill>
                <a:latin typeface="Arial" charset="0"/>
              </a:rPr>
              <a:t> dans un cadre départemental </a:t>
            </a:r>
            <a:r>
              <a:rPr lang="fr-FR" dirty="0">
                <a:solidFill>
                  <a:schemeClr val="bg2"/>
                </a:solidFill>
                <a:latin typeface="Arial" charset="0"/>
              </a:rPr>
              <a:t>du 06 novembre 2013</a:t>
            </a:r>
          </a:p>
          <a:p>
            <a:pPr>
              <a:spcBef>
                <a:spcPct val="50000"/>
              </a:spcBef>
            </a:pPr>
            <a:r>
              <a:rPr lang="fr-FR" dirty="0">
                <a:solidFill>
                  <a:schemeClr val="bg2"/>
                </a:solidFill>
                <a:latin typeface="Arial" charset="0"/>
              </a:rPr>
              <a:t>Maison des Associations – 3, rue de la République – 78100 Saint-Germain-en-Laye</a:t>
            </a:r>
          </a:p>
        </p:txBody>
      </p:sp>
      <p:sp>
        <p:nvSpPr>
          <p:cNvPr id="18526" name="Rectangle 94"/>
          <p:cNvSpPr>
            <a:spLocks noChangeArrowheads="1"/>
          </p:cNvSpPr>
          <p:nvPr/>
        </p:nvSpPr>
        <p:spPr bwMode="auto">
          <a:xfrm>
            <a:off x="6105525" y="593725"/>
            <a:ext cx="3546475" cy="1816100"/>
          </a:xfrm>
          <a:prstGeom prst="rect">
            <a:avLst/>
          </a:prstGeom>
          <a:noFill/>
          <a:ln w="9525">
            <a:noFill/>
            <a:miter lim="800000"/>
            <a:headEnd/>
            <a:tailEnd/>
          </a:ln>
          <a:effectLst/>
        </p:spPr>
        <p:txBody>
          <a:bodyPr wrap="none">
            <a:spAutoFit/>
          </a:bodyPr>
          <a:lstStyle/>
          <a:p>
            <a:pPr>
              <a:defRPr/>
            </a:pPr>
            <a:r>
              <a:rPr lang="fr-FR" sz="2000" b="1" i="1" dirty="0">
                <a:solidFill>
                  <a:schemeClr val="folHlink"/>
                </a:solidFill>
                <a:effectLst>
                  <a:outerShdw blurRad="38100" dist="38100" dir="2700000" algn="tl">
                    <a:srgbClr val="C0C0C0"/>
                  </a:outerShdw>
                </a:effectLst>
                <a:latin typeface="Arial" charset="0"/>
                <a:cs typeface="+mn-cs"/>
              </a:rPr>
              <a:t>Assemblée Générale</a:t>
            </a:r>
          </a:p>
          <a:p>
            <a:pPr>
              <a:spcBef>
                <a:spcPct val="50000"/>
              </a:spcBef>
              <a:defRPr/>
            </a:pPr>
            <a:r>
              <a:rPr lang="fr-FR" sz="1600" b="1" i="1" dirty="0">
                <a:solidFill>
                  <a:schemeClr val="folHlink"/>
                </a:solidFill>
                <a:latin typeface="Arial" charset="0"/>
                <a:cs typeface="+mn-cs"/>
              </a:rPr>
              <a:t>Samedi </a:t>
            </a:r>
            <a:r>
              <a:rPr lang="fr-FR" sz="1600" b="1" i="1" dirty="0" smtClean="0">
                <a:solidFill>
                  <a:schemeClr val="folHlink"/>
                </a:solidFill>
                <a:latin typeface="Arial" charset="0"/>
                <a:cs typeface="+mn-cs"/>
              </a:rPr>
              <a:t>06 février 2015</a:t>
            </a:r>
            <a:endParaRPr lang="fr-FR" sz="1600" b="1" i="1" dirty="0">
              <a:solidFill>
                <a:schemeClr val="folHlink"/>
              </a:solidFill>
              <a:latin typeface="Arial" charset="0"/>
              <a:cs typeface="+mn-cs"/>
            </a:endParaRPr>
          </a:p>
          <a:p>
            <a:pPr>
              <a:spcBef>
                <a:spcPct val="50000"/>
              </a:spcBef>
              <a:defRPr/>
            </a:pPr>
            <a:endParaRPr lang="fr-FR" sz="1600" b="1" i="1" dirty="0">
              <a:solidFill>
                <a:schemeClr val="folHlink"/>
              </a:solidFill>
              <a:latin typeface="Arial" charset="0"/>
              <a:cs typeface="+mn-cs"/>
            </a:endParaRPr>
          </a:p>
          <a:p>
            <a:pPr>
              <a:spcBef>
                <a:spcPct val="50000"/>
              </a:spcBef>
              <a:defRPr/>
            </a:pPr>
            <a:r>
              <a:rPr lang="fr-FR" sz="1600" b="1" i="1" dirty="0">
                <a:solidFill>
                  <a:srgbClr val="FF0000"/>
                </a:solidFill>
                <a:latin typeface="Arial" charset="0"/>
                <a:cs typeface="+mn-cs"/>
              </a:rPr>
              <a:t>RAPPORT MORAL ET FINANCIER</a:t>
            </a:r>
          </a:p>
          <a:p>
            <a:pPr>
              <a:defRPr/>
            </a:pPr>
            <a:endParaRPr lang="fr-FR" sz="2000" b="1" i="1" dirty="0">
              <a:solidFill>
                <a:schemeClr val="folHlink"/>
              </a:solidFill>
              <a:effectLst>
                <a:outerShdw blurRad="38100" dist="38100" dir="2700000" algn="tl">
                  <a:srgbClr val="C0C0C0"/>
                </a:outerShdw>
              </a:effectLst>
              <a:latin typeface="Arial" charset="0"/>
              <a:cs typeface="+mn-cs"/>
            </a:endParaRPr>
          </a:p>
        </p:txBody>
      </p:sp>
      <p:sp>
        <p:nvSpPr>
          <p:cNvPr id="2062" name="Line 95"/>
          <p:cNvSpPr>
            <a:spLocks noChangeShapeType="1"/>
          </p:cNvSpPr>
          <p:nvPr/>
        </p:nvSpPr>
        <p:spPr bwMode="auto">
          <a:xfrm>
            <a:off x="2438400" y="2286000"/>
            <a:ext cx="0" cy="3505200"/>
          </a:xfrm>
          <a:prstGeom prst="line">
            <a:avLst/>
          </a:prstGeom>
          <a:noFill/>
          <a:ln w="9525">
            <a:solidFill>
              <a:srgbClr val="969696"/>
            </a:solidFill>
            <a:round/>
            <a:headEnd/>
            <a:tailEnd/>
          </a:ln>
        </p:spPr>
        <p:txBody>
          <a:bodyPr/>
          <a:lstStyle/>
          <a:p>
            <a:endParaRPr lang="fr-F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6148"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6149"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6150"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6151"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6152"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6153"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6154"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6155"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endParaRPr lang="fr-FR" dirty="0">
              <a:solidFill>
                <a:schemeClr val="bg2"/>
              </a:solidFill>
              <a:latin typeface="Arial" charset="0"/>
            </a:endParaRPr>
          </a:p>
        </p:txBody>
      </p:sp>
      <p:sp>
        <p:nvSpPr>
          <p:cNvPr id="88076" name="Text Box 12"/>
          <p:cNvSpPr txBox="1">
            <a:spLocks noChangeArrowheads="1"/>
          </p:cNvSpPr>
          <p:nvPr/>
        </p:nvSpPr>
        <p:spPr bwMode="auto">
          <a:xfrm>
            <a:off x="304800" y="685800"/>
            <a:ext cx="9220200" cy="701675"/>
          </a:xfrm>
          <a:prstGeom prst="rect">
            <a:avLst/>
          </a:prstGeom>
          <a:noFill/>
          <a:ln w="9525">
            <a:noFill/>
            <a:miter lim="800000"/>
            <a:headEnd/>
            <a:tailEnd/>
          </a:ln>
          <a:effectLst/>
        </p:spPr>
        <p:txBody>
          <a:bodyPr>
            <a:spAutoFit/>
          </a:bodyPr>
          <a:lstStyle/>
          <a:p>
            <a:pPr marL="457200" indent="-457200" algn="ctr">
              <a:defRPr/>
            </a:pPr>
            <a:r>
              <a:rPr lang="fr-FR" sz="2000" b="1" i="1" dirty="0">
                <a:solidFill>
                  <a:schemeClr val="folHlink"/>
                </a:solidFill>
                <a:effectLst>
                  <a:outerShdw blurRad="38100" dist="38100" dir="2700000" algn="tl">
                    <a:srgbClr val="C0C0C0"/>
                  </a:outerShdw>
                </a:effectLst>
                <a:latin typeface="Arial" charset="0"/>
              </a:rPr>
              <a:t>Rapport moral</a:t>
            </a:r>
          </a:p>
          <a:p>
            <a:pPr marL="457200" indent="-457200" algn="ctr">
              <a:defRPr/>
            </a:pPr>
            <a:endParaRPr lang="fr-FR" sz="2000" b="1" i="1" dirty="0">
              <a:solidFill>
                <a:srgbClr val="333333"/>
              </a:solidFill>
              <a:effectLst>
                <a:outerShdw blurRad="38100" dist="38100" dir="2700000" algn="tl">
                  <a:srgbClr val="C0C0C0"/>
                </a:outerShdw>
              </a:effectLst>
              <a:latin typeface="Arial" charset="0"/>
            </a:endParaRPr>
          </a:p>
        </p:txBody>
      </p:sp>
      <p:sp>
        <p:nvSpPr>
          <p:cNvPr id="88077" name="Text Box 13"/>
          <p:cNvSpPr txBox="1">
            <a:spLocks noChangeArrowheads="1"/>
          </p:cNvSpPr>
          <p:nvPr/>
        </p:nvSpPr>
        <p:spPr bwMode="auto">
          <a:xfrm>
            <a:off x="228600" y="1295400"/>
            <a:ext cx="9512300" cy="6617196"/>
          </a:xfrm>
          <a:prstGeom prst="rect">
            <a:avLst/>
          </a:prstGeom>
          <a:noFill/>
          <a:ln w="9525">
            <a:noFill/>
            <a:miter lim="800000"/>
            <a:headEnd/>
            <a:tailEnd/>
          </a:ln>
          <a:effectLst/>
        </p:spPr>
        <p:txBody>
          <a:bodyPr>
            <a:spAutoFit/>
          </a:bodyPr>
          <a:lstStyle/>
          <a:p>
            <a:pPr marL="457200" indent="-457200">
              <a:defRPr/>
            </a:pPr>
            <a:r>
              <a:rPr lang="fr-FR" sz="2000" b="1" i="1" dirty="0" smtClean="0">
                <a:solidFill>
                  <a:srgbClr val="000099"/>
                </a:solidFill>
                <a:effectLst>
                  <a:outerShdw blurRad="38100" dist="38100" dir="2700000" algn="tl">
                    <a:srgbClr val="C0C0C0"/>
                  </a:outerShdw>
                </a:effectLst>
                <a:latin typeface="Arial" charset="0"/>
              </a:rPr>
              <a:t>Activités 2015</a:t>
            </a:r>
          </a:p>
          <a:p>
            <a:pPr marL="457200" indent="-457200">
              <a:defRPr/>
            </a:pPr>
            <a:endParaRPr lang="fr-FR" sz="2000" b="1" i="1" dirty="0">
              <a:solidFill>
                <a:srgbClr val="F49100"/>
              </a:solidFill>
              <a:effectLst>
                <a:outerShdw blurRad="38100" dist="38100" dir="2700000" algn="tl">
                  <a:srgbClr val="C0C0C0"/>
                </a:outerShdw>
              </a:effectLst>
              <a:latin typeface="Arial" charset="0"/>
              <a:cs typeface="+mn-cs"/>
            </a:endParaRPr>
          </a:p>
          <a:p>
            <a:pPr marL="457200" indent="-457200">
              <a:defRPr/>
            </a:pPr>
            <a:r>
              <a:rPr lang="fr-FR" sz="2000" b="1" i="1" dirty="0">
                <a:solidFill>
                  <a:srgbClr val="000099"/>
                </a:solidFill>
                <a:effectLst>
                  <a:outerShdw blurRad="38100" dist="38100" dir="2700000" algn="tl">
                    <a:srgbClr val="C0C0C0"/>
                  </a:outerShdw>
                </a:effectLst>
                <a:latin typeface="Arial" charset="0"/>
                <a:cs typeface="+mn-cs"/>
              </a:rPr>
              <a:t>. </a:t>
            </a:r>
            <a:r>
              <a:rPr lang="fr-FR" sz="2000" b="1" u="sng" dirty="0" smtClean="0">
                <a:solidFill>
                  <a:srgbClr val="000099"/>
                </a:solidFill>
                <a:effectLst>
                  <a:outerShdw blurRad="38100" dist="38100" dir="2700000" algn="tl">
                    <a:srgbClr val="C0C0C0"/>
                  </a:outerShdw>
                </a:effectLst>
                <a:latin typeface="Arial" charset="0"/>
                <a:cs typeface="+mn-cs"/>
              </a:rPr>
              <a:t>Atelier intercommunalités (suite)</a:t>
            </a:r>
            <a:r>
              <a:rPr lang="fr-FR" sz="2000" b="1" dirty="0" smtClean="0">
                <a:solidFill>
                  <a:srgbClr val="000099"/>
                </a:solidFill>
                <a:effectLst>
                  <a:outerShdw blurRad="38100" dist="38100" dir="2700000" algn="tl">
                    <a:srgbClr val="C0C0C0"/>
                  </a:outerShdw>
                </a:effectLst>
                <a:latin typeface="Arial" charset="0"/>
                <a:cs typeface="+mn-cs"/>
              </a:rPr>
              <a:t>:</a:t>
            </a:r>
            <a:endParaRPr lang="fr-FR" sz="2000" b="1" dirty="0">
              <a:solidFill>
                <a:srgbClr val="000099"/>
              </a:solidFill>
              <a:effectLst>
                <a:outerShdw blurRad="38100" dist="38100" dir="2700000" algn="tl">
                  <a:srgbClr val="C0C0C0"/>
                </a:outerShdw>
              </a:effectLst>
              <a:latin typeface="Arial" charset="0"/>
              <a:cs typeface="+mn-cs"/>
            </a:endParaRPr>
          </a:p>
          <a:p>
            <a:pPr marL="914400" lvl="1" indent="-457200">
              <a:defRPr/>
            </a:pPr>
            <a:endParaRPr lang="fr-FR" sz="2000" b="1" i="1" dirty="0">
              <a:solidFill>
                <a:srgbClr val="F49100"/>
              </a:solidFill>
              <a:effectLst>
                <a:outerShdw blurRad="38100" dist="38100" dir="2700000" algn="tl">
                  <a:srgbClr val="C0C0C0"/>
                </a:outerShdw>
              </a:effectLst>
              <a:latin typeface="Arial" charset="0"/>
              <a:cs typeface="+mn-cs"/>
            </a:endParaRPr>
          </a:p>
          <a:p>
            <a:pPr marL="914400" lvl="1" indent="-457200">
              <a:defRPr/>
            </a:pPr>
            <a:r>
              <a:rPr lang="fr-FR" sz="2000" b="1" dirty="0" smtClean="0">
                <a:solidFill>
                  <a:srgbClr val="000099"/>
                </a:solidFill>
                <a:effectLst>
                  <a:outerShdw blurRad="38100" dist="38100" dir="2700000" algn="tl">
                    <a:srgbClr val="C0C0C0"/>
                  </a:outerShdw>
                </a:effectLst>
                <a:latin typeface="Arial" charset="0"/>
                <a:cs typeface="+mn-cs"/>
              </a:rPr>
              <a:t>	2 (suite). Nous avons reçu sa réponse (5 jan 2015), signalant que seuls les membres de la CRCI peuvent déposer des projets de modification. Ceux-ci, sollicités, n’ont pas souhaité reprendre notre proposition.  </a:t>
            </a:r>
          </a:p>
          <a:p>
            <a:pPr marL="914400" lvl="1" indent="-457200">
              <a:defRPr/>
            </a:pPr>
            <a:endParaRPr lang="fr-FR" sz="2000" b="1" dirty="0" smtClean="0">
              <a:solidFill>
                <a:srgbClr val="000099"/>
              </a:solidFill>
              <a:effectLst>
                <a:outerShdw blurRad="38100" dist="38100" dir="2700000" algn="tl">
                  <a:srgbClr val="C0C0C0"/>
                </a:outerShdw>
              </a:effectLst>
              <a:latin typeface="Arial" charset="0"/>
              <a:cs typeface="+mn-cs"/>
            </a:endParaRPr>
          </a:p>
          <a:p>
            <a:pPr marL="914400" lvl="1" indent="-457200">
              <a:defRPr/>
            </a:pPr>
            <a:r>
              <a:rPr lang="fr-FR" sz="2000" b="1" dirty="0" smtClean="0">
                <a:solidFill>
                  <a:srgbClr val="000099"/>
                </a:solidFill>
                <a:effectLst>
                  <a:outerShdw blurRad="38100" dist="38100" dir="2700000" algn="tl">
                    <a:srgbClr val="C0C0C0"/>
                  </a:outerShdw>
                </a:effectLst>
                <a:latin typeface="Arial" charset="0"/>
                <a:cs typeface="+mn-cs"/>
              </a:rPr>
              <a:t>	</a:t>
            </a:r>
            <a:r>
              <a:rPr lang="fr-FR" sz="2000" b="1" dirty="0" smtClean="0">
                <a:solidFill>
                  <a:srgbClr val="000099"/>
                </a:solidFill>
                <a:latin typeface="Arial" pitchFamily="34" charset="0"/>
                <a:cs typeface="Arial" pitchFamily="34" charset="0"/>
              </a:rPr>
              <a:t>3 (en projet) Organiser </a:t>
            </a:r>
            <a:r>
              <a:rPr lang="fr-FR" sz="2000" b="1" dirty="0">
                <a:solidFill>
                  <a:srgbClr val="000099"/>
                </a:solidFill>
                <a:latin typeface="Arial" pitchFamily="34" charset="0"/>
                <a:cs typeface="Arial" pitchFamily="34" charset="0"/>
              </a:rPr>
              <a:t>une réunion </a:t>
            </a:r>
            <a:r>
              <a:rPr lang="fr-FR" sz="2000" b="1" dirty="0" smtClean="0">
                <a:solidFill>
                  <a:srgbClr val="000099"/>
                </a:solidFill>
                <a:latin typeface="Arial" pitchFamily="34" charset="0"/>
                <a:cs typeface="Arial" pitchFamily="34" charset="0"/>
              </a:rPr>
              <a:t>d'étape, lorsque </a:t>
            </a:r>
            <a:r>
              <a:rPr lang="fr-FR" sz="2000" b="1" dirty="0">
                <a:solidFill>
                  <a:srgbClr val="000099"/>
                </a:solidFill>
                <a:latin typeface="Arial" pitchFamily="34" charset="0"/>
                <a:cs typeface="Arial" pitchFamily="34" charset="0"/>
              </a:rPr>
              <a:t>les points de </a:t>
            </a:r>
            <a:r>
              <a:rPr lang="fr-FR" sz="2000" b="1" dirty="0" smtClean="0">
                <a:solidFill>
                  <a:srgbClr val="000099"/>
                </a:solidFill>
                <a:latin typeface="Arial" pitchFamily="34" charset="0"/>
                <a:cs typeface="Arial" pitchFamily="34" charset="0"/>
              </a:rPr>
              <a:t>la </a:t>
            </a:r>
            <a:r>
              <a:rPr lang="fr-FR" sz="2000" b="1" dirty="0">
                <a:solidFill>
                  <a:srgbClr val="000099"/>
                </a:solidFill>
                <a:latin typeface="Arial" pitchFamily="34" charset="0"/>
                <a:cs typeface="Arial" pitchFamily="34" charset="0"/>
              </a:rPr>
              <a:t>Loi encore en cours de discussion </a:t>
            </a:r>
            <a:r>
              <a:rPr lang="fr-FR" sz="2000" b="1" dirty="0" smtClean="0">
                <a:solidFill>
                  <a:srgbClr val="000099"/>
                </a:solidFill>
                <a:latin typeface="Arial" pitchFamily="34" charset="0"/>
                <a:cs typeface="Arial" pitchFamily="34" charset="0"/>
              </a:rPr>
              <a:t>ou de clarification seront </a:t>
            </a:r>
            <a:r>
              <a:rPr lang="fr-FR" sz="2000" b="1" dirty="0">
                <a:solidFill>
                  <a:srgbClr val="000099"/>
                </a:solidFill>
                <a:latin typeface="Arial" pitchFamily="34" charset="0"/>
                <a:cs typeface="Arial" pitchFamily="34" charset="0"/>
              </a:rPr>
              <a:t>stabilisés, pour présenter l'avancement </a:t>
            </a:r>
            <a:r>
              <a:rPr lang="fr-FR" sz="2000" b="1" dirty="0" smtClean="0">
                <a:solidFill>
                  <a:srgbClr val="000099"/>
                </a:solidFill>
                <a:latin typeface="Arial" pitchFamily="34" charset="0"/>
                <a:cs typeface="Arial" pitchFamily="34" charset="0"/>
              </a:rPr>
              <a:t>des travaux </a:t>
            </a:r>
            <a:r>
              <a:rPr lang="fr-FR" sz="2000" b="1" dirty="0">
                <a:solidFill>
                  <a:srgbClr val="000099"/>
                </a:solidFill>
                <a:latin typeface="Arial" pitchFamily="34" charset="0"/>
                <a:cs typeface="Arial" pitchFamily="34" charset="0"/>
              </a:rPr>
              <a:t>et prendre note des questions que les citoyens se posent à propos des intercommunalités</a:t>
            </a:r>
            <a:r>
              <a:rPr lang="fr-FR" sz="2000" b="1" dirty="0" smtClean="0">
                <a:solidFill>
                  <a:srgbClr val="000099"/>
                </a:solidFill>
                <a:latin typeface="Arial" pitchFamily="34" charset="0"/>
                <a:cs typeface="Arial" pitchFamily="34" charset="0"/>
              </a:rPr>
              <a:t>.</a:t>
            </a:r>
          </a:p>
          <a:p>
            <a:pPr marL="914400" lvl="1" indent="-457200">
              <a:defRPr/>
            </a:pPr>
            <a:endParaRPr lang="fr-FR" sz="2000" dirty="0">
              <a:solidFill>
                <a:srgbClr val="000099"/>
              </a:solidFill>
              <a:latin typeface="Arial" pitchFamily="34" charset="0"/>
              <a:cs typeface="Arial" pitchFamily="34" charset="0"/>
            </a:endParaRPr>
          </a:p>
          <a:p>
            <a:r>
              <a:rPr lang="fr-FR" sz="2000" b="1" dirty="0" smtClean="0">
                <a:solidFill>
                  <a:srgbClr val="000099"/>
                </a:solidFill>
                <a:latin typeface="Arial" pitchFamily="34" charset="0"/>
                <a:cs typeface="Arial" pitchFamily="34" charset="0"/>
              </a:rPr>
              <a:t>	4 (en projet) En </a:t>
            </a:r>
            <a:r>
              <a:rPr lang="fr-FR" sz="2000" b="1" dirty="0">
                <a:solidFill>
                  <a:srgbClr val="000099"/>
                </a:solidFill>
                <a:latin typeface="Arial" pitchFamily="34" charset="0"/>
                <a:cs typeface="Arial" pitchFamily="34" charset="0"/>
              </a:rPr>
              <a:t>débattre ultérieurement avec des personnalités de </a:t>
            </a:r>
            <a:r>
              <a:rPr lang="fr-FR" sz="2000" b="1" dirty="0" smtClean="0">
                <a:solidFill>
                  <a:srgbClr val="000099"/>
                </a:solidFill>
                <a:latin typeface="Arial" pitchFamily="34" charset="0"/>
                <a:cs typeface="Arial" pitchFamily="34" charset="0"/>
              </a:rPr>
              <a:t>	haut </a:t>
            </a:r>
            <a:r>
              <a:rPr lang="fr-FR" sz="2000" b="1" dirty="0">
                <a:solidFill>
                  <a:srgbClr val="000099"/>
                </a:solidFill>
                <a:latin typeface="Arial" pitchFamily="34" charset="0"/>
                <a:cs typeface="Arial" pitchFamily="34" charset="0"/>
              </a:rPr>
              <a:t>niveau </a:t>
            </a:r>
            <a:r>
              <a:rPr lang="fr-FR" sz="2000" b="1" dirty="0" smtClean="0">
                <a:solidFill>
                  <a:srgbClr val="000099"/>
                </a:solidFill>
                <a:latin typeface="Arial" pitchFamily="34" charset="0"/>
                <a:cs typeface="Arial" pitchFamily="34" charset="0"/>
              </a:rPr>
              <a:t>de </a:t>
            </a:r>
            <a:r>
              <a:rPr lang="fr-FR" sz="2000" b="1" dirty="0">
                <a:solidFill>
                  <a:srgbClr val="000099"/>
                </a:solidFill>
                <a:latin typeface="Arial" pitchFamily="34" charset="0"/>
                <a:cs typeface="Arial" pitchFamily="34" charset="0"/>
              </a:rPr>
              <a:t>l'Ile de France pour conclure cet </a:t>
            </a:r>
            <a:r>
              <a:rPr lang="fr-FR" sz="2000" b="1" dirty="0" smtClean="0">
                <a:solidFill>
                  <a:srgbClr val="000099"/>
                </a:solidFill>
                <a:latin typeface="Arial" pitchFamily="34" charset="0"/>
                <a:cs typeface="Arial" pitchFamily="34" charset="0"/>
              </a:rPr>
              <a:t>Atelier.</a:t>
            </a:r>
            <a:endParaRPr lang="fr-FR" sz="2000" dirty="0">
              <a:solidFill>
                <a:srgbClr val="000099"/>
              </a:solidFill>
              <a:latin typeface="Arial" pitchFamily="34" charset="0"/>
              <a:cs typeface="Arial" pitchFamily="34" charset="0"/>
            </a:endParaRPr>
          </a:p>
          <a:p>
            <a:r>
              <a:rPr lang="fr-FR" sz="2000" b="1" dirty="0" smtClean="0">
                <a:solidFill>
                  <a:srgbClr val="000099"/>
                </a:solidFill>
                <a:latin typeface="Arial" pitchFamily="34" charset="0"/>
                <a:cs typeface="Arial" pitchFamily="34" charset="0"/>
              </a:rPr>
              <a:t>	</a:t>
            </a:r>
            <a:endParaRPr lang="fr-FR" sz="2000" dirty="0">
              <a:solidFill>
                <a:srgbClr val="000099"/>
              </a:solidFill>
              <a:latin typeface="Arial" pitchFamily="34" charset="0"/>
              <a:cs typeface="Arial" pitchFamily="34" charset="0"/>
            </a:endParaRPr>
          </a:p>
          <a:p>
            <a:pPr marL="914400" lvl="1" indent="-457200">
              <a:buFont typeface="Arial" pitchFamily="34" charset="0"/>
              <a:buChar char="•"/>
              <a:defRPr/>
            </a:pPr>
            <a:endParaRPr lang="fr-FR" sz="2000" b="1" i="1" dirty="0">
              <a:solidFill>
                <a:srgbClr val="F49100"/>
              </a:solidFill>
              <a:effectLst>
                <a:outerShdw blurRad="38100" dist="38100" dir="2700000" algn="tl">
                  <a:srgbClr val="C0C0C0"/>
                </a:outerShdw>
              </a:effectLst>
              <a:latin typeface="Arial" charset="0"/>
              <a:cs typeface="+mn-cs"/>
            </a:endParaRPr>
          </a:p>
          <a:p>
            <a:pPr marL="914400" lvl="1" indent="-457200">
              <a:buFont typeface="Arial" pitchFamily="34" charset="0"/>
              <a:buChar char="•"/>
              <a:defRPr/>
            </a:pPr>
            <a:endParaRPr lang="fr-FR" sz="2000" b="1" i="1" dirty="0">
              <a:solidFill>
                <a:srgbClr val="F49100"/>
              </a:solidFill>
              <a:effectLst>
                <a:outerShdw blurRad="38100" dist="38100" dir="2700000" algn="tl">
                  <a:srgbClr val="C0C0C0"/>
                </a:outerShdw>
              </a:effectLst>
              <a:latin typeface="Arial" charset="0"/>
              <a:cs typeface="+mn-cs"/>
            </a:endParaRPr>
          </a:p>
          <a:p>
            <a:pPr marL="457200" indent="-457200">
              <a:defRPr/>
            </a:pPr>
            <a:endParaRPr lang="fr-FR" sz="2400" b="1" i="1" dirty="0">
              <a:solidFill>
                <a:srgbClr val="F49100"/>
              </a:solidFill>
              <a:effectLst>
                <a:outerShdw blurRad="38100" dist="38100" dir="2700000" algn="tl">
                  <a:srgbClr val="C0C0C0"/>
                </a:outerShdw>
              </a:effectLst>
              <a:latin typeface="Arial" charset="0"/>
              <a:cs typeface="+mn-cs"/>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6148"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6149"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6150"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6151"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6152"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6153"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6154"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6155"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endParaRPr lang="fr-FR" dirty="0">
              <a:solidFill>
                <a:schemeClr val="bg2"/>
              </a:solidFill>
              <a:latin typeface="Arial" charset="0"/>
            </a:endParaRPr>
          </a:p>
        </p:txBody>
      </p:sp>
      <p:sp>
        <p:nvSpPr>
          <p:cNvPr id="88076" name="Text Box 12"/>
          <p:cNvSpPr txBox="1">
            <a:spLocks noChangeArrowheads="1"/>
          </p:cNvSpPr>
          <p:nvPr/>
        </p:nvSpPr>
        <p:spPr bwMode="auto">
          <a:xfrm>
            <a:off x="304800" y="685800"/>
            <a:ext cx="9220200" cy="701675"/>
          </a:xfrm>
          <a:prstGeom prst="rect">
            <a:avLst/>
          </a:prstGeom>
          <a:noFill/>
          <a:ln w="9525">
            <a:noFill/>
            <a:miter lim="800000"/>
            <a:headEnd/>
            <a:tailEnd/>
          </a:ln>
          <a:effectLst/>
        </p:spPr>
        <p:txBody>
          <a:bodyPr>
            <a:spAutoFit/>
          </a:bodyPr>
          <a:lstStyle/>
          <a:p>
            <a:pPr marL="457200" indent="-457200" algn="ctr">
              <a:defRPr/>
            </a:pPr>
            <a:r>
              <a:rPr lang="fr-FR" sz="2000" b="1" i="1" dirty="0">
                <a:solidFill>
                  <a:schemeClr val="folHlink"/>
                </a:solidFill>
                <a:effectLst>
                  <a:outerShdw blurRad="38100" dist="38100" dir="2700000" algn="tl">
                    <a:srgbClr val="C0C0C0"/>
                  </a:outerShdw>
                </a:effectLst>
                <a:latin typeface="Arial" charset="0"/>
              </a:rPr>
              <a:t>Rapport moral</a:t>
            </a:r>
          </a:p>
          <a:p>
            <a:pPr marL="457200" indent="-457200" algn="ctr">
              <a:defRPr/>
            </a:pPr>
            <a:endParaRPr lang="fr-FR" sz="2000" b="1" i="1" dirty="0">
              <a:solidFill>
                <a:srgbClr val="333333"/>
              </a:solidFill>
              <a:effectLst>
                <a:outerShdw blurRad="38100" dist="38100" dir="2700000" algn="tl">
                  <a:srgbClr val="C0C0C0"/>
                </a:outerShdw>
              </a:effectLst>
              <a:latin typeface="Arial" charset="0"/>
            </a:endParaRPr>
          </a:p>
        </p:txBody>
      </p:sp>
      <p:sp>
        <p:nvSpPr>
          <p:cNvPr id="88077" name="Text Box 13"/>
          <p:cNvSpPr txBox="1">
            <a:spLocks noChangeArrowheads="1"/>
          </p:cNvSpPr>
          <p:nvPr/>
        </p:nvSpPr>
        <p:spPr bwMode="auto">
          <a:xfrm>
            <a:off x="228600" y="1322179"/>
            <a:ext cx="9512300" cy="3785652"/>
          </a:xfrm>
          <a:prstGeom prst="rect">
            <a:avLst/>
          </a:prstGeom>
          <a:noFill/>
          <a:ln w="9525">
            <a:noFill/>
            <a:miter lim="800000"/>
            <a:headEnd/>
            <a:tailEnd/>
          </a:ln>
          <a:effectLst/>
        </p:spPr>
        <p:txBody>
          <a:bodyPr wrap="square">
            <a:spAutoFit/>
          </a:bodyPr>
          <a:lstStyle/>
          <a:p>
            <a:pPr marL="457200" indent="-457200">
              <a:defRPr/>
            </a:pPr>
            <a:r>
              <a:rPr lang="fr-FR" sz="2000" b="1" i="1" dirty="0" smtClean="0">
                <a:solidFill>
                  <a:srgbClr val="000099"/>
                </a:solidFill>
                <a:effectLst>
                  <a:outerShdw blurRad="38100" dist="38100" dir="2700000" algn="tl">
                    <a:srgbClr val="C0C0C0"/>
                  </a:outerShdw>
                </a:effectLst>
                <a:latin typeface="Arial" charset="0"/>
              </a:rPr>
              <a:t>Activités 2015</a:t>
            </a:r>
          </a:p>
          <a:p>
            <a:pPr marL="457200" indent="-457200">
              <a:defRPr/>
            </a:pPr>
            <a:endParaRPr lang="fr-FR" sz="2000" b="1" i="1" dirty="0">
              <a:solidFill>
                <a:srgbClr val="F49100"/>
              </a:solidFill>
              <a:effectLst>
                <a:outerShdw blurRad="38100" dist="38100" dir="2700000" algn="tl">
                  <a:srgbClr val="C0C0C0"/>
                </a:outerShdw>
              </a:effectLst>
              <a:latin typeface="Arial" charset="0"/>
              <a:cs typeface="+mn-cs"/>
            </a:endParaRPr>
          </a:p>
          <a:p>
            <a:pPr marL="457200" indent="-457200">
              <a:defRPr/>
            </a:pPr>
            <a:r>
              <a:rPr lang="fr-FR" sz="2000" b="1" i="1" dirty="0">
                <a:solidFill>
                  <a:srgbClr val="000099"/>
                </a:solidFill>
                <a:effectLst>
                  <a:outerShdw blurRad="38100" dist="38100" dir="2700000" algn="tl">
                    <a:srgbClr val="C0C0C0"/>
                  </a:outerShdw>
                </a:effectLst>
                <a:latin typeface="Arial" charset="0"/>
                <a:cs typeface="+mn-cs"/>
              </a:rPr>
              <a:t>. </a:t>
            </a:r>
            <a:r>
              <a:rPr lang="fr-FR" sz="2000" b="1" u="sng" dirty="0" smtClean="0">
                <a:solidFill>
                  <a:srgbClr val="000099"/>
                </a:solidFill>
                <a:effectLst>
                  <a:outerShdw blurRad="38100" dist="38100" dir="2700000" algn="tl">
                    <a:srgbClr val="C0C0C0"/>
                  </a:outerShdw>
                </a:effectLst>
                <a:latin typeface="Arial" charset="0"/>
                <a:cs typeface="+mn-cs"/>
              </a:rPr>
              <a:t>Atelier Energie et transition énergétique</a:t>
            </a:r>
            <a:r>
              <a:rPr lang="fr-FR" sz="2000" b="1" dirty="0" smtClean="0">
                <a:solidFill>
                  <a:srgbClr val="000099"/>
                </a:solidFill>
                <a:effectLst>
                  <a:outerShdw blurRad="38100" dist="38100" dir="2700000" algn="tl">
                    <a:srgbClr val="C0C0C0"/>
                  </a:outerShdw>
                </a:effectLst>
                <a:latin typeface="Arial" charset="0"/>
                <a:cs typeface="+mn-cs"/>
              </a:rPr>
              <a:t>:</a:t>
            </a:r>
            <a:endParaRPr lang="fr-FR" sz="2000" b="1" dirty="0">
              <a:solidFill>
                <a:srgbClr val="000099"/>
              </a:solidFill>
              <a:effectLst>
                <a:outerShdw blurRad="38100" dist="38100" dir="2700000" algn="tl">
                  <a:srgbClr val="C0C0C0"/>
                </a:outerShdw>
              </a:effectLst>
              <a:latin typeface="Arial" charset="0"/>
              <a:cs typeface="+mn-cs"/>
            </a:endParaRPr>
          </a:p>
          <a:p>
            <a:pPr marL="914400" lvl="1" indent="-457200">
              <a:defRPr/>
            </a:pPr>
            <a:endParaRPr lang="fr-FR" sz="2000" b="1" i="1" dirty="0">
              <a:solidFill>
                <a:srgbClr val="F49100"/>
              </a:solidFill>
              <a:effectLst>
                <a:outerShdw blurRad="38100" dist="38100" dir="2700000" algn="tl">
                  <a:srgbClr val="C0C0C0"/>
                </a:outerShdw>
              </a:effectLst>
              <a:latin typeface="Arial" charset="0"/>
              <a:cs typeface="+mn-cs"/>
            </a:endParaRPr>
          </a:p>
          <a:p>
            <a:pPr marL="914400" lvl="1" indent="-457200">
              <a:defRPr/>
            </a:pPr>
            <a:r>
              <a:rPr lang="fr-FR" sz="2000" b="1" dirty="0" smtClean="0">
                <a:solidFill>
                  <a:srgbClr val="000099"/>
                </a:solidFill>
                <a:effectLst>
                  <a:outerShdw blurRad="38100" dist="38100" dir="2700000" algn="tl">
                    <a:srgbClr val="C0C0C0"/>
                  </a:outerShdw>
                </a:effectLst>
                <a:latin typeface="Arial" charset="0"/>
                <a:cs typeface="+mn-cs"/>
              </a:rPr>
              <a:t>	Une conférence débat sur le thème de l’amélioration  de l’habitat, individuel ou collectif, et des aides publiques possibles a été préparée tout au long de l’année 2015. Elle devrait se tenir en mars 2016.</a:t>
            </a:r>
          </a:p>
          <a:p>
            <a:pPr marL="914400" lvl="1" indent="-457200">
              <a:buFont typeface="Arial" pitchFamily="34" charset="0"/>
              <a:buChar char="•"/>
              <a:defRPr/>
            </a:pPr>
            <a:endParaRPr lang="fr-FR" sz="2000" b="1" i="1" dirty="0">
              <a:solidFill>
                <a:srgbClr val="F49100"/>
              </a:solidFill>
              <a:effectLst>
                <a:outerShdw blurRad="38100" dist="38100" dir="2700000" algn="tl">
                  <a:srgbClr val="C0C0C0"/>
                </a:outerShdw>
              </a:effectLst>
              <a:latin typeface="Arial" charset="0"/>
              <a:cs typeface="+mn-cs"/>
            </a:endParaRPr>
          </a:p>
          <a:p>
            <a:r>
              <a:rPr lang="fr-FR" b="1" dirty="0" smtClean="0"/>
              <a:t>	</a:t>
            </a:r>
            <a:r>
              <a:rPr lang="fr-FR" sz="2000" b="1" dirty="0" smtClean="0">
                <a:solidFill>
                  <a:srgbClr val="000099"/>
                </a:solidFill>
                <a:latin typeface="Arial" pitchFamily="34" charset="0"/>
                <a:cs typeface="Arial" pitchFamily="34" charset="0"/>
              </a:rPr>
              <a:t>Le support pédagogique sur le compteur LINKY, ses 	avantages et 	ses inconvénients, préparé en 2014, a été complété et utilisé au 	forum 2015. il est toujours d’actualité. </a:t>
            </a:r>
            <a:endParaRPr lang="fr-FR" sz="2400" b="1" i="1" dirty="0">
              <a:solidFill>
                <a:srgbClr val="F49100"/>
              </a:solidFill>
              <a:effectLst>
                <a:outerShdw blurRad="38100" dist="38100" dir="2700000" algn="tl">
                  <a:srgbClr val="C0C0C0"/>
                </a:outerShdw>
              </a:effectLst>
              <a:latin typeface="Arial" charset="0"/>
              <a:cs typeface="+mn-cs"/>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7172"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7173"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7174"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7175"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7176"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7177"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7178"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7179"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endParaRPr lang="fr-FR" dirty="0">
              <a:solidFill>
                <a:schemeClr val="bg2"/>
              </a:solidFill>
              <a:latin typeface="Arial" charset="0"/>
            </a:endParaRPr>
          </a:p>
        </p:txBody>
      </p:sp>
      <p:sp>
        <p:nvSpPr>
          <p:cNvPr id="88076" name="Text Box 12"/>
          <p:cNvSpPr txBox="1">
            <a:spLocks noChangeArrowheads="1"/>
          </p:cNvSpPr>
          <p:nvPr/>
        </p:nvSpPr>
        <p:spPr bwMode="auto">
          <a:xfrm>
            <a:off x="304800" y="685800"/>
            <a:ext cx="9220200" cy="701675"/>
          </a:xfrm>
          <a:prstGeom prst="rect">
            <a:avLst/>
          </a:prstGeom>
          <a:noFill/>
          <a:ln w="9525">
            <a:noFill/>
            <a:miter lim="800000"/>
            <a:headEnd/>
            <a:tailEnd/>
          </a:ln>
          <a:effectLst/>
        </p:spPr>
        <p:txBody>
          <a:bodyPr>
            <a:spAutoFit/>
          </a:bodyPr>
          <a:lstStyle/>
          <a:p>
            <a:pPr marL="457200" indent="-457200" algn="ctr">
              <a:defRPr/>
            </a:pPr>
            <a:r>
              <a:rPr lang="fr-FR" sz="2000" b="1" i="1" dirty="0">
                <a:solidFill>
                  <a:schemeClr val="folHlink"/>
                </a:solidFill>
                <a:effectLst>
                  <a:outerShdw blurRad="38100" dist="38100" dir="2700000" algn="tl">
                    <a:srgbClr val="C0C0C0"/>
                  </a:outerShdw>
                </a:effectLst>
                <a:latin typeface="Arial" charset="0"/>
              </a:rPr>
              <a:t>Rapport moral</a:t>
            </a:r>
          </a:p>
          <a:p>
            <a:pPr marL="457200" indent="-457200" algn="ctr">
              <a:defRPr/>
            </a:pPr>
            <a:endParaRPr lang="fr-FR" sz="2000" b="1" i="1" dirty="0">
              <a:solidFill>
                <a:srgbClr val="333333"/>
              </a:solidFill>
              <a:effectLst>
                <a:outerShdw blurRad="38100" dist="38100" dir="2700000" algn="tl">
                  <a:srgbClr val="C0C0C0"/>
                </a:outerShdw>
              </a:effectLst>
              <a:latin typeface="Arial" charset="0"/>
            </a:endParaRPr>
          </a:p>
        </p:txBody>
      </p:sp>
      <p:sp>
        <p:nvSpPr>
          <p:cNvPr id="88077" name="Text Box 13"/>
          <p:cNvSpPr txBox="1">
            <a:spLocks noChangeArrowheads="1"/>
          </p:cNvSpPr>
          <p:nvPr/>
        </p:nvSpPr>
        <p:spPr bwMode="auto">
          <a:xfrm>
            <a:off x="228600" y="1124744"/>
            <a:ext cx="9512300" cy="5324535"/>
          </a:xfrm>
          <a:prstGeom prst="rect">
            <a:avLst/>
          </a:prstGeom>
          <a:noFill/>
          <a:ln w="9525">
            <a:noFill/>
            <a:miter lim="800000"/>
            <a:headEnd/>
            <a:tailEnd/>
          </a:ln>
          <a:effectLst/>
        </p:spPr>
        <p:txBody>
          <a:bodyPr>
            <a:spAutoFit/>
          </a:bodyPr>
          <a:lstStyle/>
          <a:p>
            <a:pPr marL="457200" indent="-457200">
              <a:defRPr/>
            </a:pPr>
            <a:r>
              <a:rPr lang="fr-FR" sz="2000" b="1" i="1" dirty="0" smtClean="0">
                <a:solidFill>
                  <a:srgbClr val="000099"/>
                </a:solidFill>
                <a:effectLst>
                  <a:outerShdw blurRad="38100" dist="38100" dir="2700000" algn="tl">
                    <a:srgbClr val="C0C0C0"/>
                  </a:outerShdw>
                </a:effectLst>
                <a:latin typeface="Arial" charset="0"/>
              </a:rPr>
              <a:t>Activités 2015</a:t>
            </a:r>
          </a:p>
          <a:p>
            <a:pPr marL="457200" indent="-457200">
              <a:defRPr/>
            </a:pPr>
            <a:endParaRPr lang="fr-FR" sz="2000" b="1" i="1" dirty="0">
              <a:solidFill>
                <a:srgbClr val="F49100"/>
              </a:solidFill>
              <a:effectLst>
                <a:outerShdw blurRad="38100" dist="38100" dir="2700000" algn="tl">
                  <a:srgbClr val="C0C0C0"/>
                </a:outerShdw>
              </a:effectLst>
              <a:latin typeface="Arial" charset="0"/>
              <a:cs typeface="+mn-cs"/>
            </a:endParaRPr>
          </a:p>
          <a:p>
            <a:pPr marL="457200" indent="-457200">
              <a:defRPr/>
            </a:pPr>
            <a:r>
              <a:rPr lang="fr-FR" sz="2000" b="1" i="1" dirty="0">
                <a:solidFill>
                  <a:srgbClr val="F49100"/>
                </a:solidFill>
                <a:effectLst>
                  <a:outerShdw blurRad="38100" dist="38100" dir="2700000" algn="tl">
                    <a:srgbClr val="C0C0C0"/>
                  </a:outerShdw>
                </a:effectLst>
                <a:latin typeface="Arial" charset="0"/>
                <a:cs typeface="+mn-cs"/>
              </a:rPr>
              <a:t>. </a:t>
            </a:r>
            <a:r>
              <a:rPr lang="fr-FR" sz="2000" b="1" u="sng" dirty="0">
                <a:solidFill>
                  <a:srgbClr val="000099"/>
                </a:solidFill>
                <a:effectLst>
                  <a:outerShdw blurRad="38100" dist="38100" dir="2700000" algn="tl">
                    <a:srgbClr val="C0C0C0"/>
                  </a:outerShdw>
                </a:effectLst>
                <a:latin typeface="Arial" charset="0"/>
                <a:cs typeface="+mn-cs"/>
              </a:rPr>
              <a:t>Activités consultatives au niveau local </a:t>
            </a:r>
            <a:r>
              <a:rPr lang="fr-FR" sz="2000" b="1" dirty="0">
                <a:solidFill>
                  <a:srgbClr val="000099"/>
                </a:solidFill>
                <a:effectLst>
                  <a:outerShdw blurRad="38100" dist="38100" dir="2700000" algn="tl">
                    <a:srgbClr val="C0C0C0"/>
                  </a:outerShdw>
                </a:effectLst>
                <a:latin typeface="Arial" charset="0"/>
                <a:cs typeface="+mn-cs"/>
              </a:rPr>
              <a:t>:</a:t>
            </a:r>
          </a:p>
          <a:p>
            <a:pPr marL="457200" indent="-457200">
              <a:defRPr/>
            </a:pPr>
            <a:endParaRPr lang="fr-FR" sz="2000" b="1" i="1" dirty="0">
              <a:solidFill>
                <a:srgbClr val="000099"/>
              </a:solidFill>
              <a:effectLst>
                <a:outerShdw blurRad="38100" dist="38100" dir="2700000" algn="tl">
                  <a:srgbClr val="C0C0C0"/>
                </a:outerShdw>
              </a:effectLst>
              <a:latin typeface="Arial" charset="0"/>
              <a:cs typeface="+mn-cs"/>
            </a:endParaRPr>
          </a:p>
          <a:p>
            <a:pPr lvl="1" indent="-457200">
              <a:buFont typeface="Arial" pitchFamily="34" charset="0"/>
              <a:buChar char="•"/>
              <a:defRPr/>
            </a:pPr>
            <a:r>
              <a:rPr lang="fr-FR" sz="2000" b="1" dirty="0" smtClean="0">
                <a:solidFill>
                  <a:srgbClr val="000099"/>
                </a:solidFill>
                <a:effectLst>
                  <a:outerShdw blurRad="38100" dist="38100" dir="2700000" algn="tl">
                    <a:srgbClr val="C0C0C0"/>
                  </a:outerShdw>
                </a:effectLst>
                <a:latin typeface="Arial" charset="0"/>
              </a:rPr>
              <a:t>Notre association a été désignée au conseil municipal du 10 avril 2014 comme association représentative aux commissions consultatives des services publics locaux , et à la commission de contrôle des comptes des délégataires de service public. Elle est également présente dans des commissions intercommunales:</a:t>
            </a:r>
            <a:endParaRPr lang="fr-FR" sz="2000" b="1" dirty="0">
              <a:solidFill>
                <a:srgbClr val="000099"/>
              </a:solidFill>
              <a:effectLst>
                <a:outerShdw blurRad="38100" dist="38100" dir="2700000" algn="tl">
                  <a:srgbClr val="C0C0C0"/>
                </a:outerShdw>
              </a:effectLst>
              <a:latin typeface="Arial" charset="0"/>
            </a:endParaRPr>
          </a:p>
          <a:p>
            <a:pPr lvl="1" indent="-457200">
              <a:buFont typeface="Arial" pitchFamily="34" charset="0"/>
              <a:buChar char="•"/>
              <a:defRPr/>
            </a:pPr>
            <a:endParaRPr lang="fr-FR" sz="2000" b="1" dirty="0">
              <a:solidFill>
                <a:srgbClr val="000099"/>
              </a:solidFill>
              <a:effectLst>
                <a:outerShdw blurRad="38100" dist="38100" dir="2700000" algn="tl">
                  <a:srgbClr val="C0C0C0"/>
                </a:outerShdw>
              </a:effectLst>
              <a:latin typeface="Arial" charset="0"/>
            </a:endParaRPr>
          </a:p>
          <a:p>
            <a:pPr lvl="2" indent="-457200">
              <a:buFont typeface="Arial" pitchFamily="34" charset="0"/>
              <a:buChar char="•"/>
              <a:defRPr/>
            </a:pPr>
            <a:r>
              <a:rPr lang="fr-FR" sz="2000" b="1" dirty="0">
                <a:solidFill>
                  <a:srgbClr val="000099"/>
                </a:solidFill>
                <a:effectLst>
                  <a:outerShdw blurRad="38100" dist="38100" dir="2700000" algn="tl">
                    <a:srgbClr val="C0C0C0"/>
                  </a:outerShdw>
                </a:effectLst>
                <a:latin typeface="Arial" charset="0"/>
              </a:rPr>
              <a:t>La CCSLP (commission consultative des services publics locaux), relative au Syndicat Intercommunal d’Assainissement.</a:t>
            </a:r>
          </a:p>
          <a:p>
            <a:pPr lvl="2" indent="-457200">
              <a:buFont typeface="Arial" pitchFamily="34" charset="0"/>
              <a:buChar char="•"/>
              <a:defRPr/>
            </a:pPr>
            <a:endParaRPr lang="fr-FR" sz="2000" b="1" dirty="0">
              <a:solidFill>
                <a:srgbClr val="000099"/>
              </a:solidFill>
              <a:effectLst>
                <a:outerShdw blurRad="38100" dist="38100" dir="2700000" algn="tl">
                  <a:srgbClr val="C0C0C0"/>
                </a:outerShdw>
              </a:effectLst>
              <a:latin typeface="Arial" charset="0"/>
            </a:endParaRPr>
          </a:p>
          <a:p>
            <a:pPr lvl="2" indent="-457200">
              <a:buFont typeface="Arial" pitchFamily="34" charset="0"/>
              <a:buChar char="•"/>
              <a:defRPr/>
            </a:pPr>
            <a:r>
              <a:rPr lang="fr-FR" sz="2000" b="1" dirty="0">
                <a:solidFill>
                  <a:srgbClr val="000099"/>
                </a:solidFill>
                <a:effectLst>
                  <a:outerShdw blurRad="38100" dist="38100" dir="2700000" algn="tl">
                    <a:srgbClr val="C0C0C0"/>
                  </a:outerShdw>
                </a:effectLst>
                <a:latin typeface="Arial" charset="0"/>
              </a:rPr>
              <a:t>La CCSLP  relative au SIDRU, syndicat intercommunal des déchets et résidus urbains.</a:t>
            </a:r>
          </a:p>
          <a:p>
            <a:pPr lvl="2" indent="-457200">
              <a:buFont typeface="Arial" pitchFamily="34" charset="0"/>
              <a:buChar char="•"/>
              <a:defRPr/>
            </a:pPr>
            <a:endParaRPr lang="fr-FR" sz="2000" b="1" dirty="0">
              <a:solidFill>
                <a:srgbClr val="000099"/>
              </a:solidFill>
              <a:effectLst>
                <a:outerShdw blurRad="38100" dist="38100" dir="2700000" algn="tl">
                  <a:srgbClr val="C0C0C0"/>
                </a:outerShdw>
              </a:effectLst>
              <a:latin typeface="Arial" charset="0"/>
            </a:endParaRPr>
          </a:p>
          <a:p>
            <a:pPr lvl="2" indent="-457200">
              <a:buFont typeface="Arial" pitchFamily="34" charset="0"/>
              <a:buChar char="•"/>
              <a:defRPr/>
            </a:pPr>
            <a:r>
              <a:rPr lang="fr-FR" sz="2000" b="1" dirty="0">
                <a:solidFill>
                  <a:srgbClr val="000099"/>
                </a:solidFill>
                <a:effectLst>
                  <a:outerShdw blurRad="38100" dist="38100" dir="2700000" algn="tl">
                    <a:srgbClr val="C0C0C0"/>
                  </a:outerShdw>
                </a:effectLst>
                <a:latin typeface="Arial" charset="0"/>
              </a:rPr>
              <a:t>La  </a:t>
            </a:r>
            <a:r>
              <a:rPr lang="fr-FR" sz="2000" b="1" dirty="0" smtClean="0">
                <a:solidFill>
                  <a:srgbClr val="000099"/>
                </a:solidFill>
                <a:effectLst>
                  <a:outerShdw blurRad="38100" dist="38100" dir="2700000" algn="tl">
                    <a:srgbClr val="C0C0C0"/>
                  </a:outerShdw>
                </a:effectLst>
                <a:latin typeface="Arial" charset="0"/>
              </a:rPr>
              <a:t>CCSPL relative aux délégations de service (Ville).</a:t>
            </a:r>
            <a:endParaRPr lang="fr-FR" sz="2400" b="1" i="1" dirty="0">
              <a:solidFill>
                <a:srgbClr val="F49100"/>
              </a:solidFill>
              <a:effectLst>
                <a:outerShdw blurRad="38100" dist="38100" dir="2700000" algn="tl">
                  <a:srgbClr val="C0C0C0"/>
                </a:outerShdw>
              </a:effectLst>
              <a:latin typeface="Arial" charset="0"/>
              <a:cs typeface="+mn-cs"/>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7172"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7173"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7174"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7175"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7176"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7177"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7178"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7179"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endParaRPr lang="fr-FR" dirty="0">
              <a:solidFill>
                <a:schemeClr val="bg2"/>
              </a:solidFill>
              <a:latin typeface="Arial" charset="0"/>
            </a:endParaRPr>
          </a:p>
        </p:txBody>
      </p:sp>
      <p:sp>
        <p:nvSpPr>
          <p:cNvPr id="88076" name="Text Box 12"/>
          <p:cNvSpPr txBox="1">
            <a:spLocks noChangeArrowheads="1"/>
          </p:cNvSpPr>
          <p:nvPr/>
        </p:nvSpPr>
        <p:spPr bwMode="auto">
          <a:xfrm>
            <a:off x="304800" y="685800"/>
            <a:ext cx="9220200" cy="701675"/>
          </a:xfrm>
          <a:prstGeom prst="rect">
            <a:avLst/>
          </a:prstGeom>
          <a:noFill/>
          <a:ln w="9525">
            <a:noFill/>
            <a:miter lim="800000"/>
            <a:headEnd/>
            <a:tailEnd/>
          </a:ln>
          <a:effectLst/>
        </p:spPr>
        <p:txBody>
          <a:bodyPr>
            <a:spAutoFit/>
          </a:bodyPr>
          <a:lstStyle/>
          <a:p>
            <a:pPr marL="457200" indent="-457200" algn="ctr">
              <a:defRPr/>
            </a:pPr>
            <a:r>
              <a:rPr lang="fr-FR" sz="2000" b="1" i="1" dirty="0">
                <a:solidFill>
                  <a:schemeClr val="folHlink"/>
                </a:solidFill>
                <a:effectLst>
                  <a:outerShdw blurRad="38100" dist="38100" dir="2700000" algn="tl">
                    <a:srgbClr val="C0C0C0"/>
                  </a:outerShdw>
                </a:effectLst>
                <a:latin typeface="Arial" charset="0"/>
              </a:rPr>
              <a:t>Rapport moral</a:t>
            </a:r>
          </a:p>
          <a:p>
            <a:pPr marL="457200" indent="-457200" algn="ctr">
              <a:defRPr/>
            </a:pPr>
            <a:endParaRPr lang="fr-FR" sz="2000" b="1" i="1" dirty="0">
              <a:solidFill>
                <a:srgbClr val="333333"/>
              </a:solidFill>
              <a:effectLst>
                <a:outerShdw blurRad="38100" dist="38100" dir="2700000" algn="tl">
                  <a:srgbClr val="C0C0C0"/>
                </a:outerShdw>
              </a:effectLst>
              <a:latin typeface="Arial" charset="0"/>
            </a:endParaRPr>
          </a:p>
        </p:txBody>
      </p:sp>
      <p:sp>
        <p:nvSpPr>
          <p:cNvPr id="88077" name="Text Box 13"/>
          <p:cNvSpPr txBox="1">
            <a:spLocks noChangeArrowheads="1"/>
          </p:cNvSpPr>
          <p:nvPr/>
        </p:nvSpPr>
        <p:spPr bwMode="auto">
          <a:xfrm>
            <a:off x="228600" y="1295400"/>
            <a:ext cx="9512300" cy="6370975"/>
          </a:xfrm>
          <a:prstGeom prst="rect">
            <a:avLst/>
          </a:prstGeom>
          <a:noFill/>
          <a:ln w="9525">
            <a:noFill/>
            <a:miter lim="800000"/>
            <a:headEnd/>
            <a:tailEnd/>
          </a:ln>
          <a:effectLst/>
        </p:spPr>
        <p:txBody>
          <a:bodyPr>
            <a:spAutoFit/>
          </a:bodyPr>
          <a:lstStyle/>
          <a:p>
            <a:pPr marL="457200" indent="-457200">
              <a:defRPr/>
            </a:pPr>
            <a:r>
              <a:rPr lang="fr-FR" sz="2000" b="1" i="1" dirty="0" smtClean="0">
                <a:solidFill>
                  <a:srgbClr val="000099"/>
                </a:solidFill>
                <a:effectLst>
                  <a:outerShdw blurRad="38100" dist="38100" dir="2700000" algn="tl">
                    <a:srgbClr val="C0C0C0"/>
                  </a:outerShdw>
                </a:effectLst>
                <a:latin typeface="Arial" charset="0"/>
              </a:rPr>
              <a:t>Activités 2015</a:t>
            </a:r>
          </a:p>
          <a:p>
            <a:pPr marL="457200" indent="-457200">
              <a:defRPr/>
            </a:pPr>
            <a:endParaRPr lang="fr-FR" sz="2000" b="1" i="1" dirty="0">
              <a:solidFill>
                <a:srgbClr val="F49100"/>
              </a:solidFill>
              <a:effectLst>
                <a:outerShdw blurRad="38100" dist="38100" dir="2700000" algn="tl">
                  <a:srgbClr val="C0C0C0"/>
                </a:outerShdw>
              </a:effectLst>
              <a:latin typeface="Arial" charset="0"/>
              <a:cs typeface="+mn-cs"/>
            </a:endParaRPr>
          </a:p>
          <a:p>
            <a:pPr marL="457200" indent="-457200">
              <a:defRPr/>
            </a:pPr>
            <a:r>
              <a:rPr lang="fr-FR" sz="2000" b="1" i="1" dirty="0">
                <a:solidFill>
                  <a:srgbClr val="F49100"/>
                </a:solidFill>
                <a:effectLst>
                  <a:outerShdw blurRad="38100" dist="38100" dir="2700000" algn="tl">
                    <a:srgbClr val="C0C0C0"/>
                  </a:outerShdw>
                </a:effectLst>
                <a:latin typeface="Arial" charset="0"/>
                <a:cs typeface="+mn-cs"/>
              </a:rPr>
              <a:t>. </a:t>
            </a:r>
            <a:r>
              <a:rPr lang="fr-FR" sz="2000" b="1" u="sng" dirty="0">
                <a:solidFill>
                  <a:srgbClr val="000099"/>
                </a:solidFill>
                <a:effectLst>
                  <a:outerShdw blurRad="38100" dist="38100" dir="2700000" algn="tl">
                    <a:srgbClr val="C0C0C0"/>
                  </a:outerShdw>
                </a:effectLst>
                <a:latin typeface="Arial" charset="0"/>
                <a:cs typeface="+mn-cs"/>
              </a:rPr>
              <a:t>Activités consultatives au niveau local </a:t>
            </a:r>
            <a:r>
              <a:rPr lang="fr-FR" sz="2000" b="1" u="sng" dirty="0" smtClean="0">
                <a:solidFill>
                  <a:srgbClr val="000099"/>
                </a:solidFill>
                <a:effectLst>
                  <a:outerShdw blurRad="38100" dist="38100" dir="2700000" algn="tl">
                    <a:srgbClr val="C0C0C0"/>
                  </a:outerShdw>
                </a:effectLst>
                <a:latin typeface="Arial" charset="0"/>
                <a:cs typeface="+mn-cs"/>
              </a:rPr>
              <a:t> (suite) :</a:t>
            </a:r>
            <a:endParaRPr lang="fr-FR" sz="2000" b="1" dirty="0">
              <a:solidFill>
                <a:srgbClr val="000099"/>
              </a:solidFill>
              <a:effectLst>
                <a:outerShdw blurRad="38100" dist="38100" dir="2700000" algn="tl">
                  <a:srgbClr val="C0C0C0"/>
                </a:outerShdw>
              </a:effectLst>
              <a:latin typeface="Arial" charset="0"/>
              <a:cs typeface="+mn-cs"/>
            </a:endParaRPr>
          </a:p>
          <a:p>
            <a:pPr marL="457200" indent="-457200">
              <a:defRPr/>
            </a:pPr>
            <a:endParaRPr lang="fr-FR" sz="2000" b="1" i="1" dirty="0">
              <a:solidFill>
                <a:srgbClr val="000099"/>
              </a:solidFill>
              <a:effectLst>
                <a:outerShdw blurRad="38100" dist="38100" dir="2700000" algn="tl">
                  <a:srgbClr val="C0C0C0"/>
                </a:outerShdw>
              </a:effectLst>
              <a:latin typeface="Arial" charset="0"/>
              <a:cs typeface="+mn-cs"/>
            </a:endParaRPr>
          </a:p>
          <a:p>
            <a:pPr lvl="2" indent="-457200">
              <a:defRPr/>
            </a:pPr>
            <a:endParaRPr lang="fr-FR" sz="2000" b="1" dirty="0">
              <a:solidFill>
                <a:srgbClr val="000099"/>
              </a:solidFill>
              <a:effectLst>
                <a:outerShdw blurRad="38100" dist="38100" dir="2700000" algn="tl">
                  <a:srgbClr val="C0C0C0"/>
                </a:outerShdw>
              </a:effectLst>
              <a:latin typeface="Arial" charset="0"/>
            </a:endParaRPr>
          </a:p>
          <a:p>
            <a:pPr lvl="2" indent="-457200">
              <a:buFont typeface="Arial" pitchFamily="34" charset="0"/>
              <a:buChar char="•"/>
              <a:defRPr/>
            </a:pPr>
            <a:r>
              <a:rPr lang="fr-FR" sz="2000" b="1" dirty="0">
                <a:solidFill>
                  <a:srgbClr val="000099"/>
                </a:solidFill>
                <a:effectLst>
                  <a:outerShdw blurRad="38100" dist="38100" dir="2700000" algn="tl">
                    <a:srgbClr val="C0C0C0"/>
                  </a:outerShdw>
                </a:effectLst>
                <a:latin typeface="Arial" charset="0"/>
              </a:rPr>
              <a:t>Le comité de gestion patrimoniale de la forêt de Saint-Germain-en-Laye avec </a:t>
            </a:r>
            <a:r>
              <a:rPr lang="fr-FR" sz="2000" b="1" dirty="0" smtClean="0">
                <a:solidFill>
                  <a:srgbClr val="000099"/>
                </a:solidFill>
                <a:effectLst>
                  <a:outerShdw blurRad="38100" dist="38100" dir="2700000" algn="tl">
                    <a:srgbClr val="C0C0C0"/>
                  </a:outerShdw>
                </a:effectLst>
                <a:latin typeface="Arial" charset="0"/>
              </a:rPr>
              <a:t>l’ONF, groupes de travail, et participation à un film documentaire sur la forêt.</a:t>
            </a:r>
            <a:endParaRPr lang="fr-FR" sz="2000" b="1" dirty="0">
              <a:solidFill>
                <a:srgbClr val="000099"/>
              </a:solidFill>
              <a:effectLst>
                <a:outerShdw blurRad="38100" dist="38100" dir="2700000" algn="tl">
                  <a:srgbClr val="C0C0C0"/>
                </a:outerShdw>
              </a:effectLst>
              <a:latin typeface="Arial" charset="0"/>
            </a:endParaRPr>
          </a:p>
          <a:p>
            <a:pPr lvl="2" indent="-457200">
              <a:buFont typeface="Arial" pitchFamily="34" charset="0"/>
              <a:buChar char="•"/>
              <a:defRPr/>
            </a:pPr>
            <a:endParaRPr lang="fr-FR" sz="2000" b="1" dirty="0">
              <a:solidFill>
                <a:srgbClr val="000099"/>
              </a:solidFill>
              <a:effectLst>
                <a:outerShdw blurRad="38100" dist="38100" dir="2700000" algn="tl">
                  <a:srgbClr val="C0C0C0"/>
                </a:outerShdw>
              </a:effectLst>
              <a:latin typeface="Arial" charset="0"/>
            </a:endParaRPr>
          </a:p>
          <a:p>
            <a:pPr marL="914400" lvl="1" indent="-457200">
              <a:buFont typeface="Arial" pitchFamily="34" charset="0"/>
              <a:buChar char="•"/>
              <a:defRPr/>
            </a:pPr>
            <a:r>
              <a:rPr lang="fr-FR" sz="2000" b="1" dirty="0">
                <a:solidFill>
                  <a:srgbClr val="000099"/>
                </a:solidFill>
                <a:effectLst>
                  <a:outerShdw blurRad="38100" dist="38100" dir="2700000" algn="tl">
                    <a:srgbClr val="C0C0C0"/>
                  </a:outerShdw>
                </a:effectLst>
                <a:latin typeface="Arial" charset="0"/>
              </a:rPr>
              <a:t>Comité </a:t>
            </a:r>
            <a:r>
              <a:rPr lang="fr-FR" sz="2000" b="1" dirty="0" smtClean="0">
                <a:solidFill>
                  <a:srgbClr val="000099"/>
                </a:solidFill>
                <a:effectLst>
                  <a:outerShdw blurRad="38100" dist="38100" dir="2700000" algn="tl">
                    <a:srgbClr val="C0C0C0"/>
                  </a:outerShdw>
                </a:effectLst>
                <a:latin typeface="Arial" charset="0"/>
              </a:rPr>
              <a:t>de suivi de site Seine-Aval : nous avons été invités à la réunion de juin 2015 à notre demande. Réunion extrêmement intéressante. De par nos compétences et notre compréhension des processus administratifs, nous pourrions utilement  compléter les autres associations présentes. Nous avons formulé auprès du Préfet la demande d’y participer à part entière.  </a:t>
            </a:r>
            <a:endParaRPr lang="fr-FR" sz="2000" b="1" dirty="0">
              <a:solidFill>
                <a:srgbClr val="000099"/>
              </a:solidFill>
              <a:effectLst>
                <a:outerShdw blurRad="38100" dist="38100" dir="2700000" algn="tl">
                  <a:srgbClr val="C0C0C0"/>
                </a:outerShdw>
              </a:effectLst>
              <a:latin typeface="Arial" charset="0"/>
            </a:endParaRPr>
          </a:p>
          <a:p>
            <a:pPr lvl="2" indent="-457200">
              <a:buFont typeface="Arial" pitchFamily="34" charset="0"/>
              <a:buChar char="•"/>
              <a:defRPr/>
            </a:pPr>
            <a:endParaRPr lang="fr-FR" sz="2000" b="1" dirty="0">
              <a:solidFill>
                <a:srgbClr val="000099"/>
              </a:solidFill>
              <a:effectLst>
                <a:outerShdw blurRad="38100" dist="38100" dir="2700000" algn="tl">
                  <a:srgbClr val="C0C0C0"/>
                </a:outerShdw>
              </a:effectLst>
              <a:latin typeface="Arial" charset="0"/>
            </a:endParaRPr>
          </a:p>
          <a:p>
            <a:pPr lvl="2" indent="-457200">
              <a:buFont typeface="Arial" pitchFamily="34" charset="0"/>
              <a:buChar char="•"/>
              <a:defRPr/>
            </a:pPr>
            <a:endParaRPr lang="fr-FR" sz="2000" b="1" i="1" dirty="0">
              <a:solidFill>
                <a:srgbClr val="F49100"/>
              </a:solidFill>
              <a:effectLst>
                <a:outerShdw blurRad="38100" dist="38100" dir="2700000" algn="tl">
                  <a:srgbClr val="C0C0C0"/>
                </a:outerShdw>
              </a:effectLst>
              <a:latin typeface="Arial" charset="0"/>
            </a:endParaRPr>
          </a:p>
          <a:p>
            <a:pPr marL="457200" indent="-457200">
              <a:defRPr/>
            </a:pPr>
            <a:endParaRPr lang="fr-FR" sz="2000" b="1" i="1" dirty="0">
              <a:solidFill>
                <a:srgbClr val="F49100"/>
              </a:solidFill>
              <a:effectLst>
                <a:outerShdw blurRad="38100" dist="38100" dir="2700000" algn="tl">
                  <a:srgbClr val="C0C0C0"/>
                </a:outerShdw>
              </a:effectLst>
              <a:latin typeface="Arial" charset="0"/>
              <a:cs typeface="+mn-cs"/>
            </a:endParaRPr>
          </a:p>
          <a:p>
            <a:pPr marL="457200" indent="-457200">
              <a:defRPr/>
            </a:pPr>
            <a:r>
              <a:rPr lang="fr-FR" sz="2400" b="1" i="1" dirty="0">
                <a:solidFill>
                  <a:srgbClr val="F49100"/>
                </a:solidFill>
                <a:effectLst>
                  <a:outerShdw blurRad="38100" dist="38100" dir="2700000" algn="tl">
                    <a:srgbClr val="C0C0C0"/>
                  </a:outerShdw>
                </a:effectLst>
                <a:latin typeface="Arial" charset="0"/>
                <a:cs typeface="+mn-cs"/>
              </a:rPr>
              <a:t>		</a:t>
            </a:r>
          </a:p>
          <a:p>
            <a:pPr marL="457200" indent="-457200">
              <a:defRPr/>
            </a:pPr>
            <a:endParaRPr lang="fr-FR" sz="2400" b="1" i="1" dirty="0">
              <a:solidFill>
                <a:srgbClr val="F49100"/>
              </a:solidFill>
              <a:effectLst>
                <a:outerShdw blurRad="38100" dist="38100" dir="2700000" algn="tl">
                  <a:srgbClr val="C0C0C0"/>
                </a:outerShdw>
              </a:effectLst>
              <a:latin typeface="Arial" charset="0"/>
              <a:cs typeface="+mn-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11268"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11269"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11270"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11271"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11272"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11273"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11274"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11275"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endParaRPr lang="fr-FR" dirty="0">
              <a:solidFill>
                <a:schemeClr val="bg2"/>
              </a:solidFill>
              <a:latin typeface="Arial" charset="0"/>
            </a:endParaRPr>
          </a:p>
        </p:txBody>
      </p:sp>
      <p:sp>
        <p:nvSpPr>
          <p:cNvPr id="88076" name="Text Box 12"/>
          <p:cNvSpPr txBox="1">
            <a:spLocks noChangeArrowheads="1"/>
          </p:cNvSpPr>
          <p:nvPr/>
        </p:nvSpPr>
        <p:spPr bwMode="auto">
          <a:xfrm>
            <a:off x="304800" y="188640"/>
            <a:ext cx="9220200" cy="701675"/>
          </a:xfrm>
          <a:prstGeom prst="rect">
            <a:avLst/>
          </a:prstGeom>
          <a:noFill/>
          <a:ln w="9525">
            <a:noFill/>
            <a:miter lim="800000"/>
            <a:headEnd/>
            <a:tailEnd/>
          </a:ln>
          <a:effectLst/>
        </p:spPr>
        <p:txBody>
          <a:bodyPr>
            <a:spAutoFit/>
          </a:bodyPr>
          <a:lstStyle/>
          <a:p>
            <a:pPr marL="457200" indent="-457200" algn="ctr">
              <a:defRPr/>
            </a:pPr>
            <a:r>
              <a:rPr lang="fr-FR" sz="2000" b="1" i="1" dirty="0">
                <a:solidFill>
                  <a:schemeClr val="folHlink"/>
                </a:solidFill>
                <a:effectLst>
                  <a:outerShdw blurRad="38100" dist="38100" dir="2700000" algn="tl">
                    <a:srgbClr val="C0C0C0"/>
                  </a:outerShdw>
                </a:effectLst>
                <a:latin typeface="Arial" charset="0"/>
              </a:rPr>
              <a:t>Rapport moral</a:t>
            </a:r>
          </a:p>
          <a:p>
            <a:pPr marL="457200" indent="-457200" algn="ctr">
              <a:defRPr/>
            </a:pPr>
            <a:endParaRPr lang="fr-FR" sz="2000" b="1" i="1" dirty="0">
              <a:solidFill>
                <a:srgbClr val="333333"/>
              </a:solidFill>
              <a:effectLst>
                <a:outerShdw blurRad="38100" dist="38100" dir="2700000" algn="tl">
                  <a:srgbClr val="C0C0C0"/>
                </a:outerShdw>
              </a:effectLst>
              <a:latin typeface="Arial" charset="0"/>
            </a:endParaRPr>
          </a:p>
        </p:txBody>
      </p:sp>
      <p:sp>
        <p:nvSpPr>
          <p:cNvPr id="88077" name="Text Box 13"/>
          <p:cNvSpPr txBox="1">
            <a:spLocks noChangeArrowheads="1"/>
          </p:cNvSpPr>
          <p:nvPr/>
        </p:nvSpPr>
        <p:spPr bwMode="auto">
          <a:xfrm>
            <a:off x="228600" y="836712"/>
            <a:ext cx="9512300" cy="8402300"/>
          </a:xfrm>
          <a:prstGeom prst="rect">
            <a:avLst/>
          </a:prstGeom>
          <a:noFill/>
          <a:ln w="9525">
            <a:noFill/>
            <a:miter lim="800000"/>
            <a:headEnd/>
            <a:tailEnd/>
          </a:ln>
          <a:effectLst/>
        </p:spPr>
        <p:txBody>
          <a:bodyPr>
            <a:spAutoFit/>
          </a:bodyPr>
          <a:lstStyle/>
          <a:p>
            <a:pPr marL="457200" indent="-457200">
              <a:defRPr/>
            </a:pPr>
            <a:r>
              <a:rPr lang="fr-FR" sz="1800" b="1" dirty="0" smtClean="0">
                <a:solidFill>
                  <a:srgbClr val="000099"/>
                </a:solidFill>
                <a:effectLst>
                  <a:outerShdw blurRad="38100" dist="38100" dir="2700000" algn="tl">
                    <a:srgbClr val="C0C0C0"/>
                  </a:outerShdw>
                </a:effectLst>
                <a:latin typeface="Arial" charset="0"/>
                <a:cs typeface="+mn-cs"/>
              </a:rPr>
              <a:t>2016, Actions décidées:</a:t>
            </a:r>
            <a:endParaRPr lang="fr-FR" sz="1800" b="1" dirty="0">
              <a:solidFill>
                <a:srgbClr val="000099"/>
              </a:solidFill>
              <a:effectLst>
                <a:outerShdw blurRad="38100" dist="38100" dir="2700000" algn="tl">
                  <a:srgbClr val="C0C0C0"/>
                </a:outerShdw>
              </a:effectLst>
              <a:latin typeface="Arial" charset="0"/>
              <a:cs typeface="+mn-cs"/>
            </a:endParaRPr>
          </a:p>
          <a:p>
            <a:pPr marL="457200" indent="-457200">
              <a:defRPr/>
            </a:pPr>
            <a:endParaRPr lang="fr-FR" sz="1800" b="1" dirty="0">
              <a:solidFill>
                <a:srgbClr val="000099"/>
              </a:solidFill>
              <a:effectLst>
                <a:outerShdw blurRad="38100" dist="38100" dir="2700000" algn="tl">
                  <a:srgbClr val="C0C0C0"/>
                </a:outerShdw>
              </a:effectLst>
              <a:latin typeface="Arial" charset="0"/>
              <a:cs typeface="+mn-cs"/>
            </a:endParaRPr>
          </a:p>
          <a:p>
            <a:pPr marL="457200" indent="-457200">
              <a:buFont typeface="Arial" pitchFamily="34" charset="0"/>
              <a:buChar char="•"/>
              <a:defRPr/>
            </a:pPr>
            <a:r>
              <a:rPr lang="fr-FR" sz="1800" b="1" dirty="0" smtClean="0">
                <a:solidFill>
                  <a:srgbClr val="000099"/>
                </a:solidFill>
                <a:effectLst>
                  <a:outerShdw blurRad="38100" dist="38100" dir="2700000" algn="tl">
                    <a:srgbClr val="C0C0C0"/>
                  </a:outerShdw>
                </a:effectLst>
                <a:latin typeface="Arial" charset="0"/>
                <a:cs typeface="+mn-cs"/>
              </a:rPr>
              <a:t>Débat sur la transition énergétique, que faire en priorité chez soi, comment le financer </a:t>
            </a:r>
            <a:r>
              <a:rPr lang="fr-FR" sz="1800" b="1" dirty="0" smtClean="0">
                <a:solidFill>
                  <a:srgbClr val="000099"/>
                </a:solidFill>
                <a:effectLst>
                  <a:outerShdw blurRad="38100" dist="38100" dir="2700000" algn="tl">
                    <a:srgbClr val="C0C0C0"/>
                  </a:outerShdw>
                </a:effectLst>
                <a:latin typeface="Arial" charset="0"/>
                <a:cs typeface="+mn-cs"/>
                <a:sym typeface="Wingdings" pitchFamily="2" charset="2"/>
              </a:rPr>
              <a:t> le 17 mars</a:t>
            </a:r>
            <a:endParaRPr lang="fr-FR" sz="1800" b="1" dirty="0" smtClean="0">
              <a:solidFill>
                <a:srgbClr val="000099"/>
              </a:solidFill>
              <a:effectLst>
                <a:outerShdw blurRad="38100" dist="38100" dir="2700000" algn="tl">
                  <a:srgbClr val="C0C0C0"/>
                </a:outerShdw>
              </a:effectLst>
              <a:latin typeface="Arial" charset="0"/>
              <a:cs typeface="+mn-cs"/>
            </a:endParaRPr>
          </a:p>
          <a:p>
            <a:pPr marL="457200" indent="-457200">
              <a:buFont typeface="Arial" pitchFamily="34" charset="0"/>
              <a:buChar char="•"/>
              <a:defRPr/>
            </a:pPr>
            <a:endParaRPr lang="fr-FR" sz="1800" b="1" dirty="0" smtClean="0">
              <a:solidFill>
                <a:srgbClr val="000099"/>
              </a:solidFill>
              <a:effectLst>
                <a:outerShdw blurRad="38100" dist="38100" dir="2700000" algn="tl">
                  <a:srgbClr val="C0C0C0"/>
                </a:outerShdw>
              </a:effectLst>
              <a:latin typeface="Arial" charset="0"/>
              <a:cs typeface="+mn-cs"/>
            </a:endParaRPr>
          </a:p>
          <a:p>
            <a:pPr marL="457200" indent="-457200">
              <a:buFont typeface="Arial" pitchFamily="34" charset="0"/>
              <a:buChar char="•"/>
              <a:defRPr/>
            </a:pPr>
            <a:r>
              <a:rPr lang="fr-FR" sz="1800" b="1" dirty="0" smtClean="0">
                <a:solidFill>
                  <a:srgbClr val="000099"/>
                </a:solidFill>
                <a:effectLst>
                  <a:outerShdw blurRad="38100" dist="38100" dir="2700000" algn="tl">
                    <a:srgbClr val="C0C0C0"/>
                  </a:outerShdw>
                </a:effectLst>
                <a:latin typeface="Arial" charset="0"/>
                <a:cs typeface="+mn-cs"/>
              </a:rPr>
              <a:t>Participer activement à la concertation sur la révision du PLU</a:t>
            </a:r>
          </a:p>
          <a:p>
            <a:pPr marL="457200" indent="-457200">
              <a:buFont typeface="Arial" pitchFamily="34" charset="0"/>
              <a:buChar char="•"/>
              <a:defRPr/>
            </a:pPr>
            <a:endParaRPr lang="fr-FR" sz="1800" b="1" dirty="0" smtClean="0">
              <a:solidFill>
                <a:srgbClr val="000099"/>
              </a:solidFill>
              <a:effectLst>
                <a:outerShdw blurRad="38100" dist="38100" dir="2700000" algn="tl">
                  <a:srgbClr val="C0C0C0"/>
                </a:outerShdw>
              </a:effectLst>
              <a:latin typeface="Arial" charset="0"/>
              <a:cs typeface="+mn-cs"/>
            </a:endParaRPr>
          </a:p>
          <a:p>
            <a:pPr marL="457200" indent="-457200">
              <a:buFont typeface="Arial" pitchFamily="34" charset="0"/>
              <a:buChar char="•"/>
              <a:defRPr/>
            </a:pPr>
            <a:r>
              <a:rPr lang="fr-FR" sz="1800" b="1" dirty="0" smtClean="0">
                <a:solidFill>
                  <a:srgbClr val="000099"/>
                </a:solidFill>
                <a:effectLst>
                  <a:outerShdw blurRad="38100" dist="38100" dir="2700000" algn="tl">
                    <a:srgbClr val="C0C0C0"/>
                  </a:outerShdw>
                </a:effectLst>
                <a:latin typeface="Arial" charset="0"/>
                <a:cs typeface="+mn-cs"/>
              </a:rPr>
              <a:t>Concertation  sur le PSMO, participation aux ateliers</a:t>
            </a:r>
          </a:p>
          <a:p>
            <a:pPr marL="457200" indent="-457200">
              <a:buFont typeface="Arial" pitchFamily="34" charset="0"/>
              <a:buChar char="•"/>
              <a:defRPr/>
            </a:pPr>
            <a:endParaRPr lang="fr-FR" sz="1800" b="1" dirty="0" smtClean="0">
              <a:solidFill>
                <a:srgbClr val="000099"/>
              </a:solidFill>
              <a:effectLst>
                <a:outerShdw blurRad="38100" dist="38100" dir="2700000" algn="tl">
                  <a:srgbClr val="C0C0C0"/>
                </a:outerShdw>
              </a:effectLst>
              <a:latin typeface="Arial" charset="0"/>
              <a:cs typeface="+mn-cs"/>
            </a:endParaRPr>
          </a:p>
          <a:p>
            <a:pPr marL="457200" indent="-457200">
              <a:buFont typeface="Arial" pitchFamily="34" charset="0"/>
              <a:buChar char="•"/>
              <a:defRPr/>
            </a:pPr>
            <a:r>
              <a:rPr lang="fr-FR" sz="1800" b="1" dirty="0" smtClean="0">
                <a:solidFill>
                  <a:srgbClr val="000099"/>
                </a:solidFill>
                <a:effectLst>
                  <a:outerShdw blurRad="38100" dist="38100" dir="2700000" algn="tl">
                    <a:srgbClr val="C0C0C0"/>
                  </a:outerShdw>
                </a:effectLst>
                <a:latin typeface="Arial" charset="0"/>
                <a:cs typeface="+mn-cs"/>
              </a:rPr>
              <a:t>Atelier énergie et développement durable : approfondir les pistes soulevées lors du débat filière bois i.e. construction bois, logements bas carbone, apport de la COP 21</a:t>
            </a:r>
          </a:p>
          <a:p>
            <a:pPr marL="457200" indent="-457200">
              <a:buFont typeface="Arial" pitchFamily="34" charset="0"/>
              <a:buChar char="•"/>
              <a:defRPr/>
            </a:pPr>
            <a:endParaRPr lang="fr-FR" sz="1800" b="1" dirty="0" smtClean="0">
              <a:solidFill>
                <a:srgbClr val="000099"/>
              </a:solidFill>
              <a:effectLst>
                <a:outerShdw blurRad="38100" dist="38100" dir="2700000" algn="tl">
                  <a:srgbClr val="C0C0C0"/>
                </a:outerShdw>
              </a:effectLst>
              <a:latin typeface="Arial" charset="0"/>
              <a:cs typeface="+mn-cs"/>
            </a:endParaRPr>
          </a:p>
          <a:p>
            <a:pPr marL="457200" indent="-457200">
              <a:buFont typeface="Arial" pitchFamily="34" charset="0"/>
              <a:buChar char="•"/>
              <a:defRPr/>
            </a:pPr>
            <a:r>
              <a:rPr lang="fr-FR" sz="1800" b="1" dirty="0" smtClean="0">
                <a:solidFill>
                  <a:srgbClr val="000099"/>
                </a:solidFill>
                <a:effectLst>
                  <a:outerShdw blurRad="38100" dist="38100" dir="2700000" algn="tl">
                    <a:srgbClr val="C0C0C0"/>
                  </a:outerShdw>
                </a:effectLst>
                <a:latin typeface="Arial" charset="0"/>
                <a:cs typeface="+mn-cs"/>
              </a:rPr>
              <a:t>Forêt propre </a:t>
            </a:r>
            <a:r>
              <a:rPr lang="fr-FR" sz="1800" b="1" dirty="0" smtClean="0">
                <a:solidFill>
                  <a:srgbClr val="000099"/>
                </a:solidFill>
                <a:effectLst>
                  <a:outerShdw blurRad="38100" dist="38100" dir="2700000" algn="tl">
                    <a:srgbClr val="C0C0C0"/>
                  </a:outerShdw>
                </a:effectLst>
                <a:latin typeface="Arial" charset="0"/>
                <a:cs typeface="+mn-cs"/>
                <a:sym typeface="Wingdings" pitchFamily="2" charset="2"/>
              </a:rPr>
              <a:t> </a:t>
            </a:r>
            <a:r>
              <a:rPr lang="fr-FR" sz="1800" b="1" dirty="0" smtClean="0">
                <a:solidFill>
                  <a:srgbClr val="000099"/>
                </a:solidFill>
                <a:effectLst>
                  <a:outerShdw blurRad="38100" dist="38100" dir="2700000" algn="tl">
                    <a:srgbClr val="C0C0C0"/>
                  </a:outerShdw>
                </a:effectLst>
                <a:latin typeface="Arial" charset="0"/>
                <a:cs typeface="+mn-cs"/>
              </a:rPr>
              <a:t>le 9 avril</a:t>
            </a:r>
          </a:p>
          <a:p>
            <a:pPr marL="457200" indent="-457200">
              <a:buFont typeface="Arial" pitchFamily="34" charset="0"/>
              <a:buChar char="•"/>
              <a:defRPr/>
            </a:pPr>
            <a:endParaRPr lang="fr-FR" sz="1800" b="1" dirty="0" smtClean="0">
              <a:solidFill>
                <a:srgbClr val="000099"/>
              </a:solidFill>
              <a:effectLst>
                <a:outerShdw blurRad="38100" dist="38100" dir="2700000" algn="tl">
                  <a:srgbClr val="C0C0C0"/>
                </a:outerShdw>
              </a:effectLst>
              <a:latin typeface="Arial" charset="0"/>
              <a:cs typeface="+mn-cs"/>
            </a:endParaRPr>
          </a:p>
          <a:p>
            <a:pPr marL="457200" indent="-457200">
              <a:buFont typeface="Arial" pitchFamily="34" charset="0"/>
              <a:buChar char="•"/>
              <a:defRPr/>
            </a:pPr>
            <a:r>
              <a:rPr lang="fr-FR" sz="1800" b="1" dirty="0" smtClean="0">
                <a:solidFill>
                  <a:srgbClr val="000099"/>
                </a:solidFill>
                <a:effectLst>
                  <a:outerShdw blurRad="38100" dist="38100" dir="2700000" algn="tl">
                    <a:srgbClr val="C0C0C0"/>
                  </a:outerShdw>
                </a:effectLst>
                <a:latin typeface="Arial" charset="0"/>
                <a:cs typeface="+mn-cs"/>
              </a:rPr>
              <a:t>Participation au colloque des Amis du Vieux St Germain </a:t>
            </a:r>
            <a:r>
              <a:rPr lang="fr-FR" sz="1800" b="1" dirty="0" smtClean="0">
                <a:solidFill>
                  <a:srgbClr val="000099"/>
                </a:solidFill>
                <a:effectLst>
                  <a:outerShdw blurRad="38100" dist="38100" dir="2700000" algn="tl">
                    <a:srgbClr val="C0C0C0"/>
                  </a:outerShdw>
                </a:effectLst>
                <a:latin typeface="Arial" charset="0"/>
                <a:cs typeface="+mn-cs"/>
                <a:sym typeface="Wingdings" pitchFamily="2" charset="2"/>
              </a:rPr>
              <a:t> 19 mars</a:t>
            </a:r>
          </a:p>
          <a:p>
            <a:pPr marL="457200" indent="-457200">
              <a:buFont typeface="Arial" pitchFamily="34" charset="0"/>
              <a:buChar char="•"/>
              <a:defRPr/>
            </a:pPr>
            <a:endParaRPr lang="fr-FR" sz="1800" b="1" dirty="0" smtClean="0">
              <a:solidFill>
                <a:srgbClr val="000099"/>
              </a:solidFill>
              <a:effectLst>
                <a:outerShdw blurRad="38100" dist="38100" dir="2700000" algn="tl">
                  <a:srgbClr val="C0C0C0"/>
                </a:outerShdw>
              </a:effectLst>
              <a:latin typeface="Arial" charset="0"/>
              <a:cs typeface="+mn-cs"/>
              <a:sym typeface="Wingdings" pitchFamily="2" charset="2"/>
            </a:endParaRPr>
          </a:p>
          <a:p>
            <a:pPr marL="457200" indent="-457200">
              <a:buFont typeface="Arial" pitchFamily="34" charset="0"/>
              <a:buChar char="•"/>
              <a:defRPr/>
            </a:pPr>
            <a:r>
              <a:rPr lang="fr-FR" sz="1800" b="1" dirty="0" smtClean="0">
                <a:solidFill>
                  <a:srgbClr val="000099"/>
                </a:solidFill>
                <a:effectLst>
                  <a:outerShdw blurRad="38100" dist="38100" dir="2700000" algn="tl">
                    <a:srgbClr val="C0C0C0"/>
                  </a:outerShdw>
                </a:effectLst>
                <a:latin typeface="Arial" charset="0"/>
                <a:cs typeface="+mn-cs"/>
                <a:sym typeface="Wingdings" pitchFamily="2" charset="2"/>
              </a:rPr>
              <a:t>Comité PROFILE : l’assemblée considère qu’il n’est pas dans l’esprit et dans la mission des AE&amp;D d’être porte-parole du comité PROFILE.  Le prochain CA se prononcera sur la participation des AE&amp;D au comité PROFILE</a:t>
            </a:r>
          </a:p>
          <a:p>
            <a:pPr marL="457200" indent="-457200">
              <a:buFont typeface="Arial" pitchFamily="34" charset="0"/>
              <a:buChar char="•"/>
              <a:defRPr/>
            </a:pPr>
            <a:endParaRPr lang="fr-FR" sz="1800" b="1" dirty="0" smtClean="0">
              <a:solidFill>
                <a:srgbClr val="000099"/>
              </a:solidFill>
              <a:effectLst>
                <a:outerShdw blurRad="38100" dist="38100" dir="2700000" algn="tl">
                  <a:srgbClr val="C0C0C0"/>
                </a:outerShdw>
              </a:effectLst>
              <a:latin typeface="Arial" charset="0"/>
              <a:cs typeface="+mn-cs"/>
              <a:sym typeface="Wingdings" pitchFamily="2" charset="2"/>
            </a:endParaRPr>
          </a:p>
          <a:p>
            <a:pPr marL="457200" indent="-457200">
              <a:defRPr/>
            </a:pPr>
            <a:endParaRPr lang="fr-FR" sz="1800" b="1" dirty="0" smtClean="0">
              <a:solidFill>
                <a:srgbClr val="000099"/>
              </a:solidFill>
              <a:effectLst>
                <a:outerShdw blurRad="38100" dist="38100" dir="2700000" algn="tl">
                  <a:srgbClr val="C0C0C0"/>
                </a:outerShdw>
              </a:effectLst>
              <a:latin typeface="Arial" charset="0"/>
              <a:cs typeface="+mn-cs"/>
            </a:endParaRPr>
          </a:p>
          <a:p>
            <a:pPr marL="457200" indent="-457200">
              <a:buFont typeface="Arial" pitchFamily="34" charset="0"/>
              <a:buChar char="•"/>
              <a:defRPr/>
            </a:pPr>
            <a:endParaRPr lang="fr-FR" sz="2400" b="1" dirty="0" smtClean="0">
              <a:solidFill>
                <a:srgbClr val="000099"/>
              </a:solidFill>
              <a:effectLst>
                <a:outerShdw blurRad="38100" dist="38100" dir="2700000" algn="tl">
                  <a:srgbClr val="C0C0C0"/>
                </a:outerShdw>
              </a:effectLst>
              <a:latin typeface="Arial" charset="0"/>
              <a:cs typeface="+mn-cs"/>
            </a:endParaRPr>
          </a:p>
          <a:p>
            <a:pPr marL="457200" indent="-457200">
              <a:buFont typeface="Arial" pitchFamily="34" charset="0"/>
              <a:buChar char="•"/>
              <a:defRPr/>
            </a:pPr>
            <a:endParaRPr lang="fr-FR" sz="2400" b="1" dirty="0" smtClean="0">
              <a:solidFill>
                <a:srgbClr val="000099"/>
              </a:solidFill>
              <a:effectLst>
                <a:outerShdw blurRad="38100" dist="38100" dir="2700000" algn="tl">
                  <a:srgbClr val="C0C0C0"/>
                </a:outerShdw>
              </a:effectLst>
              <a:latin typeface="Arial" charset="0"/>
              <a:cs typeface="+mn-cs"/>
            </a:endParaRPr>
          </a:p>
          <a:p>
            <a:pPr marL="457200" indent="-457200">
              <a:buFont typeface="Arial" pitchFamily="34" charset="0"/>
              <a:buChar char="•"/>
              <a:defRPr/>
            </a:pPr>
            <a:endParaRPr lang="fr-FR" sz="2400" b="1" dirty="0" smtClean="0">
              <a:solidFill>
                <a:srgbClr val="000099"/>
              </a:solidFill>
              <a:effectLst>
                <a:outerShdw blurRad="38100" dist="38100" dir="2700000" algn="tl">
                  <a:srgbClr val="C0C0C0"/>
                </a:outerShdw>
              </a:effectLst>
              <a:latin typeface="Arial" charset="0"/>
              <a:cs typeface="+mn-cs"/>
            </a:endParaRPr>
          </a:p>
          <a:p>
            <a:pPr marL="457200" indent="-457200">
              <a:buFont typeface="Arial" pitchFamily="34" charset="0"/>
              <a:buChar char="•"/>
              <a:defRPr/>
            </a:pPr>
            <a:endParaRPr lang="fr-FR" sz="2400" b="1" dirty="0" smtClean="0">
              <a:solidFill>
                <a:srgbClr val="000099"/>
              </a:solidFill>
              <a:effectLst>
                <a:outerShdw blurRad="38100" dist="38100" dir="2700000" algn="tl">
                  <a:srgbClr val="C0C0C0"/>
                </a:outerShdw>
              </a:effectLst>
              <a:latin typeface="Arial" charset="0"/>
              <a:cs typeface="+mn-cs"/>
            </a:endParaRPr>
          </a:p>
          <a:p>
            <a:pPr marL="457200" indent="-457200">
              <a:buFont typeface="Arial" pitchFamily="34" charset="0"/>
              <a:buChar char="•"/>
              <a:defRPr/>
            </a:pPr>
            <a:endParaRPr lang="fr-FR" sz="2400" b="1" dirty="0">
              <a:solidFill>
                <a:srgbClr val="000099"/>
              </a:solidFill>
              <a:effectLst>
                <a:outerShdw blurRad="38100" dist="38100" dir="2700000" algn="tl">
                  <a:srgbClr val="C0C0C0"/>
                </a:outerShdw>
              </a:effectLst>
              <a:latin typeface="Arial" charset="0"/>
              <a:cs typeface="+mn-cs"/>
            </a:endParaRPr>
          </a:p>
          <a:p>
            <a:pPr marL="457200" indent="-457200">
              <a:buFont typeface="Arial" pitchFamily="34" charset="0"/>
              <a:buChar char="•"/>
              <a:defRPr/>
            </a:pPr>
            <a:endParaRPr lang="fr-FR" sz="2400" b="1" dirty="0">
              <a:solidFill>
                <a:srgbClr val="000099"/>
              </a:solidFill>
              <a:effectLst>
                <a:outerShdw blurRad="38100" dist="38100" dir="2700000" algn="tl">
                  <a:srgbClr val="C0C0C0"/>
                </a:outerShdw>
              </a:effectLst>
              <a:latin typeface="Arial" charset="0"/>
              <a:cs typeface="+mn-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16388"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16389"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16390"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16391"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16392"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16393"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16394"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16395"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endParaRPr lang="fr-FR" dirty="0">
              <a:solidFill>
                <a:schemeClr val="bg2"/>
              </a:solidFill>
              <a:latin typeface="Arial" charset="0"/>
            </a:endParaRPr>
          </a:p>
        </p:txBody>
      </p:sp>
      <p:sp>
        <p:nvSpPr>
          <p:cNvPr id="87053" name="Text Box 13"/>
          <p:cNvSpPr txBox="1">
            <a:spLocks noChangeArrowheads="1"/>
          </p:cNvSpPr>
          <p:nvPr/>
        </p:nvSpPr>
        <p:spPr bwMode="auto">
          <a:xfrm>
            <a:off x="381000" y="981075"/>
            <a:ext cx="9372600" cy="457200"/>
          </a:xfrm>
          <a:prstGeom prst="rect">
            <a:avLst/>
          </a:prstGeom>
          <a:noFill/>
          <a:ln w="9525">
            <a:noFill/>
            <a:miter lim="800000"/>
            <a:headEnd/>
            <a:tailEnd/>
          </a:ln>
          <a:effectLst/>
        </p:spPr>
        <p:txBody>
          <a:bodyPr>
            <a:spAutoFit/>
          </a:bodyPr>
          <a:lstStyle/>
          <a:p>
            <a:pPr marL="457200" indent="-457200">
              <a:defRPr/>
            </a:pPr>
            <a:r>
              <a:rPr lang="fr-FR" sz="2400" b="1" i="1" dirty="0">
                <a:solidFill>
                  <a:schemeClr val="accent2"/>
                </a:solidFill>
                <a:effectLst>
                  <a:outerShdw blurRad="38100" dist="38100" dir="2700000" algn="tl">
                    <a:srgbClr val="C0C0C0"/>
                  </a:outerShdw>
                </a:effectLst>
                <a:latin typeface="Verdana" pitchFamily="34" charset="0"/>
                <a:cs typeface="+mn-cs"/>
              </a:rPr>
              <a:t>Compte rendu financier </a:t>
            </a:r>
            <a:r>
              <a:rPr lang="fr-FR" sz="2400" b="1" i="1" dirty="0" smtClean="0">
                <a:solidFill>
                  <a:schemeClr val="accent2"/>
                </a:solidFill>
                <a:effectLst>
                  <a:outerShdw blurRad="38100" dist="38100" dir="2700000" algn="tl">
                    <a:srgbClr val="C0C0C0"/>
                  </a:outerShdw>
                </a:effectLst>
                <a:latin typeface="Verdana" pitchFamily="34" charset="0"/>
                <a:cs typeface="+mn-cs"/>
              </a:rPr>
              <a:t>2015</a:t>
            </a:r>
            <a:endParaRPr lang="fr-FR" sz="1600" b="1" i="1" dirty="0">
              <a:solidFill>
                <a:schemeClr val="accent2"/>
              </a:solidFill>
              <a:effectLst>
                <a:outerShdw blurRad="38100" dist="38100" dir="2700000" algn="tl">
                  <a:srgbClr val="C0C0C0"/>
                </a:outerShdw>
              </a:effectLst>
              <a:latin typeface="Arial" charset="0"/>
              <a:cs typeface="Times New Roman" charset="0"/>
            </a:endParaRPr>
          </a:p>
        </p:txBody>
      </p:sp>
      <p:sp>
        <p:nvSpPr>
          <p:cNvPr id="87054" name="Text Box 14"/>
          <p:cNvSpPr txBox="1">
            <a:spLocks noChangeArrowheads="1"/>
          </p:cNvSpPr>
          <p:nvPr/>
        </p:nvSpPr>
        <p:spPr bwMode="auto">
          <a:xfrm>
            <a:off x="381000" y="1557338"/>
            <a:ext cx="9372600" cy="4909036"/>
          </a:xfrm>
          <a:prstGeom prst="rect">
            <a:avLst/>
          </a:prstGeom>
          <a:noFill/>
          <a:ln w="9525">
            <a:noFill/>
            <a:miter lim="800000"/>
            <a:headEnd/>
            <a:tailEnd/>
          </a:ln>
          <a:effectLst/>
        </p:spPr>
        <p:txBody>
          <a:bodyPr>
            <a:spAutoFit/>
          </a:bodyPr>
          <a:lstStyle/>
          <a:p>
            <a:pPr marL="457200" indent="-457200">
              <a:defRPr/>
            </a:pPr>
            <a:r>
              <a:rPr lang="fr-FR" sz="1600" b="1" i="1" dirty="0">
                <a:solidFill>
                  <a:schemeClr val="tx1"/>
                </a:solidFill>
                <a:effectLst>
                  <a:outerShdw blurRad="38100" dist="38100" dir="2700000" algn="tl">
                    <a:srgbClr val="C0C0C0"/>
                  </a:outerShdw>
                </a:effectLst>
                <a:latin typeface="Verdana" pitchFamily="34" charset="0"/>
                <a:cs typeface="+mn-cs"/>
              </a:rPr>
              <a:t>Solde au </a:t>
            </a:r>
            <a:r>
              <a:rPr lang="fr-FR" sz="1600" b="1" i="1" dirty="0" smtClean="0">
                <a:solidFill>
                  <a:schemeClr val="tx1"/>
                </a:solidFill>
                <a:effectLst>
                  <a:outerShdw blurRad="38100" dist="38100" dir="2700000" algn="tl">
                    <a:srgbClr val="C0C0C0"/>
                  </a:outerShdw>
                </a:effectLst>
                <a:latin typeface="Verdana" pitchFamily="34" charset="0"/>
                <a:cs typeface="+mn-cs"/>
              </a:rPr>
              <a:t>31/12/2014 :				+ 857,79 </a:t>
            </a:r>
            <a:r>
              <a:rPr lang="fr-FR" sz="1600" b="1" i="1" dirty="0">
                <a:solidFill>
                  <a:schemeClr val="tx1"/>
                </a:solidFill>
                <a:effectLst>
                  <a:outerShdw blurRad="38100" dist="38100" dir="2700000" algn="tl">
                    <a:srgbClr val="C0C0C0"/>
                  </a:outerShdw>
                </a:effectLst>
                <a:latin typeface="Verdana" pitchFamily="34" charset="0"/>
                <a:cs typeface="+mn-cs"/>
              </a:rPr>
              <a:t>€</a:t>
            </a:r>
          </a:p>
          <a:p>
            <a:pPr marL="457200" indent="-457200">
              <a:defRPr/>
            </a:pPr>
            <a:endParaRPr lang="fr-FR" sz="1400" b="1" i="1" dirty="0">
              <a:solidFill>
                <a:schemeClr val="tx1"/>
              </a:solidFill>
              <a:effectLst>
                <a:outerShdw blurRad="38100" dist="38100" dir="2700000" algn="tl">
                  <a:srgbClr val="C0C0C0"/>
                </a:outerShdw>
              </a:effectLst>
              <a:latin typeface="Verdana" pitchFamily="34" charset="0"/>
              <a:cs typeface="+mn-cs"/>
            </a:endParaRPr>
          </a:p>
          <a:p>
            <a:pPr marL="457200" indent="-457200">
              <a:defRPr/>
            </a:pPr>
            <a:r>
              <a:rPr lang="fr-FR" sz="1600" b="1" i="1" u="sng" dirty="0">
                <a:solidFill>
                  <a:schemeClr val="accent2"/>
                </a:solidFill>
                <a:effectLst>
                  <a:outerShdw blurRad="38100" dist="38100" dir="2700000" algn="tl">
                    <a:srgbClr val="C0C0C0"/>
                  </a:outerShdw>
                </a:effectLst>
                <a:latin typeface="Verdana" pitchFamily="34" charset="0"/>
                <a:cs typeface="+mn-cs"/>
              </a:rPr>
              <a:t>Recettes en </a:t>
            </a:r>
            <a:r>
              <a:rPr lang="fr-FR" sz="1600" b="1" i="1" u="sng" dirty="0" smtClean="0">
                <a:solidFill>
                  <a:schemeClr val="accent2"/>
                </a:solidFill>
                <a:effectLst>
                  <a:outerShdw blurRad="38100" dist="38100" dir="2700000" algn="tl">
                    <a:srgbClr val="C0C0C0"/>
                  </a:outerShdw>
                </a:effectLst>
                <a:latin typeface="Verdana" pitchFamily="34" charset="0"/>
                <a:cs typeface="+mn-cs"/>
              </a:rPr>
              <a:t>2015 </a:t>
            </a:r>
            <a:r>
              <a:rPr lang="fr-FR" sz="1600" b="1" i="1" u="sng" dirty="0">
                <a:solidFill>
                  <a:schemeClr val="accent2"/>
                </a:solidFill>
                <a:effectLst>
                  <a:outerShdw blurRad="38100" dist="38100" dir="2700000" algn="tl">
                    <a:srgbClr val="C0C0C0"/>
                  </a:outerShdw>
                </a:effectLst>
                <a:latin typeface="Verdana" pitchFamily="34" charset="0"/>
                <a:cs typeface="+mn-cs"/>
              </a:rPr>
              <a:t>:</a:t>
            </a:r>
            <a:endParaRPr lang="fr-FR" sz="1600" b="1" i="1" dirty="0">
              <a:solidFill>
                <a:schemeClr val="accent2"/>
              </a:solidFill>
              <a:effectLst>
                <a:outerShdw blurRad="38100" dist="38100" dir="2700000" algn="tl">
                  <a:srgbClr val="C0C0C0"/>
                </a:outerShdw>
              </a:effectLst>
              <a:latin typeface="Verdana" pitchFamily="34" charset="0"/>
              <a:cs typeface="+mn-cs"/>
            </a:endParaRPr>
          </a:p>
          <a:p>
            <a:pPr marL="457200" indent="-457200">
              <a:buFontTx/>
              <a:buChar char="-"/>
              <a:defRPr/>
            </a:pPr>
            <a:r>
              <a:rPr lang="fr-FR" sz="1400" b="1" i="1" dirty="0">
                <a:solidFill>
                  <a:schemeClr val="tx1"/>
                </a:solidFill>
                <a:effectLst>
                  <a:outerShdw blurRad="38100" dist="38100" dir="2700000" algn="tl">
                    <a:srgbClr val="C0C0C0"/>
                  </a:outerShdw>
                </a:effectLst>
                <a:latin typeface="Verdana" pitchFamily="34" charset="0"/>
                <a:cs typeface="+mn-cs"/>
              </a:rPr>
              <a:t>Cotisations des adhérents enregistrées en </a:t>
            </a:r>
            <a:r>
              <a:rPr lang="fr-FR" sz="1400" b="1" i="1" dirty="0" smtClean="0">
                <a:solidFill>
                  <a:schemeClr val="tx1"/>
                </a:solidFill>
                <a:effectLst>
                  <a:outerShdw blurRad="38100" dist="38100" dir="2700000" algn="tl">
                    <a:srgbClr val="C0C0C0"/>
                  </a:outerShdw>
                </a:effectLst>
                <a:latin typeface="Verdana" pitchFamily="34" charset="0"/>
                <a:cs typeface="+mn-cs"/>
              </a:rPr>
              <a:t>2015 </a:t>
            </a:r>
            <a:r>
              <a:rPr lang="fr-FR" sz="1400" b="1" i="1" dirty="0">
                <a:solidFill>
                  <a:schemeClr val="tx1"/>
                </a:solidFill>
                <a:effectLst>
                  <a:outerShdw blurRad="38100" dist="38100" dir="2700000" algn="tl">
                    <a:srgbClr val="C0C0C0"/>
                  </a:outerShdw>
                </a:effectLst>
                <a:latin typeface="Verdana" pitchFamily="34" charset="0"/>
                <a:cs typeface="+mn-cs"/>
              </a:rPr>
              <a:t>:    </a:t>
            </a:r>
            <a:r>
              <a:rPr lang="fr-FR" sz="1400" b="1" i="1" dirty="0" smtClean="0">
                <a:solidFill>
                  <a:schemeClr val="tx1"/>
                </a:solidFill>
                <a:effectLst>
                  <a:outerShdw blurRad="38100" dist="38100" dir="2700000" algn="tl">
                    <a:srgbClr val="C0C0C0"/>
                  </a:outerShdw>
                </a:effectLst>
                <a:latin typeface="Verdana" pitchFamily="34" charset="0"/>
                <a:cs typeface="+mn-cs"/>
              </a:rPr>
              <a:t>390 </a:t>
            </a:r>
            <a:r>
              <a:rPr lang="fr-FR" sz="1400" b="1" i="1" dirty="0">
                <a:solidFill>
                  <a:schemeClr val="tx1"/>
                </a:solidFill>
                <a:effectLst>
                  <a:outerShdw blurRad="38100" dist="38100" dir="2700000" algn="tl">
                    <a:srgbClr val="C0C0C0"/>
                  </a:outerShdw>
                </a:effectLst>
                <a:latin typeface="Verdana" pitchFamily="34" charset="0"/>
                <a:cs typeface="+mn-cs"/>
              </a:rPr>
              <a:t>€</a:t>
            </a:r>
          </a:p>
          <a:p>
            <a:pPr marL="457200" indent="-457200">
              <a:buFontTx/>
              <a:buChar char="-"/>
              <a:defRPr/>
            </a:pPr>
            <a:r>
              <a:rPr lang="fr-FR" sz="1400" b="1" i="1" dirty="0" smtClean="0">
                <a:solidFill>
                  <a:schemeClr val="tx1"/>
                </a:solidFill>
                <a:effectLst>
                  <a:outerShdw blurRad="38100" dist="38100" dir="2700000" algn="tl">
                    <a:srgbClr val="C0C0C0"/>
                  </a:outerShdw>
                </a:effectLst>
                <a:latin typeface="Verdana" pitchFamily="34" charset="0"/>
                <a:cs typeface="+mn-cs"/>
              </a:rPr>
              <a:t>Autres </a:t>
            </a:r>
            <a:r>
              <a:rPr lang="fr-FR" sz="1400" b="1" i="1" dirty="0">
                <a:solidFill>
                  <a:schemeClr val="tx1"/>
                </a:solidFill>
                <a:effectLst>
                  <a:outerShdw blurRad="38100" dist="38100" dir="2700000" algn="tl">
                    <a:srgbClr val="C0C0C0"/>
                  </a:outerShdw>
                </a:effectLst>
                <a:latin typeface="Verdana" pitchFamily="34" charset="0"/>
                <a:cs typeface="+mn-cs"/>
              </a:rPr>
              <a:t>revenus : 				  </a:t>
            </a:r>
            <a:r>
              <a:rPr lang="fr-FR" sz="1400" b="1" i="1" dirty="0" smtClean="0">
                <a:solidFill>
                  <a:schemeClr val="tx1"/>
                </a:solidFill>
                <a:effectLst>
                  <a:outerShdw blurRad="38100" dist="38100" dir="2700000" algn="tl">
                    <a:srgbClr val="C0C0C0"/>
                  </a:outerShdw>
                </a:effectLst>
                <a:latin typeface="Verdana" pitchFamily="34" charset="0"/>
                <a:cs typeface="+mn-cs"/>
              </a:rPr>
              <a:t>  30 </a:t>
            </a:r>
            <a:r>
              <a:rPr lang="fr-FR" sz="1400" b="1" i="1" dirty="0">
                <a:solidFill>
                  <a:schemeClr val="tx1"/>
                </a:solidFill>
                <a:effectLst>
                  <a:outerShdw blurRad="38100" dist="38100" dir="2700000" algn="tl">
                    <a:srgbClr val="C0C0C0"/>
                  </a:outerShdw>
                </a:effectLst>
                <a:latin typeface="Verdana" pitchFamily="34" charset="0"/>
                <a:cs typeface="+mn-cs"/>
              </a:rPr>
              <a:t>€</a:t>
            </a:r>
          </a:p>
          <a:p>
            <a:pPr marL="457200" indent="-457200">
              <a:buFontTx/>
              <a:buChar char="-"/>
              <a:defRPr/>
            </a:pPr>
            <a:r>
              <a:rPr lang="fr-FR" sz="1600" b="1" i="1" dirty="0">
                <a:solidFill>
                  <a:schemeClr val="tx1"/>
                </a:solidFill>
                <a:effectLst>
                  <a:outerShdw blurRad="38100" dist="38100" dir="2700000" algn="tl">
                    <a:srgbClr val="C0C0C0"/>
                  </a:outerShdw>
                </a:effectLst>
                <a:latin typeface="Verdana" pitchFamily="34" charset="0"/>
                <a:cs typeface="+mn-cs"/>
                <a:sym typeface="Wingdings" pitchFamily="2" charset="2"/>
              </a:rPr>
              <a:t>Total des recettes : </a:t>
            </a:r>
            <a:r>
              <a:rPr lang="fr-FR" sz="1600" b="1" i="1" dirty="0" smtClean="0">
                <a:solidFill>
                  <a:schemeClr val="tx1"/>
                </a:solidFill>
                <a:effectLst>
                  <a:outerShdw blurRad="38100" dist="38100" dir="2700000" algn="tl">
                    <a:srgbClr val="C0C0C0"/>
                  </a:outerShdw>
                </a:effectLst>
                <a:latin typeface="Verdana" pitchFamily="34" charset="0"/>
                <a:cs typeface="+mn-cs"/>
                <a:sym typeface="Wingdings" pitchFamily="2" charset="2"/>
              </a:rPr>
              <a:t>				  420 </a:t>
            </a:r>
            <a:r>
              <a:rPr lang="fr-FR" sz="1600" b="1" i="1" dirty="0">
                <a:solidFill>
                  <a:schemeClr val="tx1"/>
                </a:solidFill>
                <a:effectLst>
                  <a:outerShdw blurRad="38100" dist="38100" dir="2700000" algn="tl">
                    <a:srgbClr val="C0C0C0"/>
                  </a:outerShdw>
                </a:effectLst>
                <a:latin typeface="Verdana" pitchFamily="34" charset="0"/>
                <a:cs typeface="+mn-cs"/>
                <a:sym typeface="Wingdings" pitchFamily="2" charset="2"/>
              </a:rPr>
              <a:t>€</a:t>
            </a:r>
          </a:p>
          <a:p>
            <a:pPr marL="457200" indent="-457200">
              <a:defRPr/>
            </a:pPr>
            <a:endParaRPr lang="fr-FR" sz="1400" b="1" i="1" dirty="0">
              <a:solidFill>
                <a:srgbClr val="F49100"/>
              </a:solidFill>
              <a:effectLst>
                <a:outerShdw blurRad="38100" dist="38100" dir="2700000" algn="tl">
                  <a:srgbClr val="C0C0C0"/>
                </a:outerShdw>
              </a:effectLst>
              <a:latin typeface="Verdana" pitchFamily="34" charset="0"/>
              <a:cs typeface="+mn-cs"/>
            </a:endParaRPr>
          </a:p>
          <a:p>
            <a:pPr marL="457200" indent="-457200">
              <a:defRPr/>
            </a:pPr>
            <a:r>
              <a:rPr lang="fr-FR" sz="1600" b="1" i="1" u="sng" dirty="0">
                <a:solidFill>
                  <a:schemeClr val="accent2"/>
                </a:solidFill>
                <a:effectLst>
                  <a:outerShdw blurRad="38100" dist="38100" dir="2700000" algn="tl">
                    <a:srgbClr val="C0C0C0"/>
                  </a:outerShdw>
                </a:effectLst>
                <a:latin typeface="Verdana" pitchFamily="34" charset="0"/>
                <a:cs typeface="+mn-cs"/>
              </a:rPr>
              <a:t>Dépenses en </a:t>
            </a:r>
            <a:r>
              <a:rPr lang="fr-FR" sz="1600" b="1" i="1" u="sng" dirty="0" smtClean="0">
                <a:solidFill>
                  <a:schemeClr val="accent2"/>
                </a:solidFill>
                <a:effectLst>
                  <a:outerShdw blurRad="38100" dist="38100" dir="2700000" algn="tl">
                    <a:srgbClr val="C0C0C0"/>
                  </a:outerShdw>
                </a:effectLst>
                <a:latin typeface="Verdana" pitchFamily="34" charset="0"/>
                <a:cs typeface="+mn-cs"/>
              </a:rPr>
              <a:t>2015 </a:t>
            </a:r>
            <a:r>
              <a:rPr lang="fr-FR" sz="1600" b="1" i="1" u="sng" dirty="0">
                <a:solidFill>
                  <a:schemeClr val="accent2"/>
                </a:solidFill>
                <a:effectLst>
                  <a:outerShdw blurRad="38100" dist="38100" dir="2700000" algn="tl">
                    <a:srgbClr val="C0C0C0"/>
                  </a:outerShdw>
                </a:effectLst>
                <a:latin typeface="Verdana" pitchFamily="34" charset="0"/>
                <a:cs typeface="+mn-cs"/>
              </a:rPr>
              <a:t>:</a:t>
            </a:r>
          </a:p>
          <a:p>
            <a:pPr marL="457200" indent="-457200">
              <a:buFontTx/>
              <a:buChar char="-"/>
              <a:defRPr/>
            </a:pPr>
            <a:r>
              <a:rPr lang="fr-FR" sz="1400" b="1" i="1" dirty="0">
                <a:solidFill>
                  <a:schemeClr val="tx1"/>
                </a:solidFill>
                <a:effectLst>
                  <a:outerShdw blurRad="38100" dist="38100" dir="2700000" algn="tl">
                    <a:srgbClr val="C0C0C0"/>
                  </a:outerShdw>
                </a:effectLst>
                <a:latin typeface="Verdana" pitchFamily="34" charset="0"/>
                <a:cs typeface="+mn-cs"/>
              </a:rPr>
              <a:t>Cotisation MAS : 				</a:t>
            </a:r>
            <a:r>
              <a:rPr lang="fr-FR" sz="1400" b="1" i="1" dirty="0" smtClean="0">
                <a:solidFill>
                  <a:schemeClr val="tx1"/>
                </a:solidFill>
                <a:effectLst>
                  <a:outerShdw blurRad="38100" dist="38100" dir="2700000" algn="tl">
                    <a:srgbClr val="C0C0C0"/>
                  </a:outerShdw>
                </a:effectLst>
                <a:latin typeface="Verdana" pitchFamily="34" charset="0"/>
                <a:cs typeface="+mn-cs"/>
              </a:rPr>
              <a:t>   40,00 </a:t>
            </a:r>
            <a:r>
              <a:rPr lang="fr-FR" sz="1400" b="1" i="1" dirty="0">
                <a:solidFill>
                  <a:schemeClr val="tx1"/>
                </a:solidFill>
                <a:effectLst>
                  <a:outerShdw blurRad="38100" dist="38100" dir="2700000" algn="tl">
                    <a:srgbClr val="C0C0C0"/>
                  </a:outerShdw>
                </a:effectLst>
                <a:latin typeface="Verdana" pitchFamily="34" charset="0"/>
                <a:cs typeface="+mn-cs"/>
              </a:rPr>
              <a:t>€</a:t>
            </a:r>
          </a:p>
          <a:p>
            <a:pPr marL="457200" indent="-457200">
              <a:buFontTx/>
              <a:buChar char="-"/>
              <a:defRPr/>
            </a:pPr>
            <a:r>
              <a:rPr lang="fr-FR" sz="1400" b="1" i="1" dirty="0">
                <a:solidFill>
                  <a:schemeClr val="tx1"/>
                </a:solidFill>
                <a:effectLst>
                  <a:outerShdw blurRad="38100" dist="38100" dir="2700000" algn="tl">
                    <a:srgbClr val="C0C0C0"/>
                  </a:outerShdw>
                </a:effectLst>
                <a:latin typeface="Verdana" pitchFamily="34" charset="0"/>
                <a:cs typeface="+mn-cs"/>
              </a:rPr>
              <a:t>Assurances : 		 		            </a:t>
            </a:r>
            <a:r>
              <a:rPr lang="fr-FR" sz="1400" b="1" i="1" dirty="0" smtClean="0">
                <a:solidFill>
                  <a:schemeClr val="tx1"/>
                </a:solidFill>
                <a:effectLst>
                  <a:outerShdw blurRad="38100" dist="38100" dir="2700000" algn="tl">
                    <a:srgbClr val="C0C0C0"/>
                  </a:outerShdw>
                </a:effectLst>
                <a:latin typeface="Verdana" pitchFamily="34" charset="0"/>
                <a:cs typeface="+mn-cs"/>
              </a:rPr>
              <a:t>	191.33 </a:t>
            </a:r>
            <a:r>
              <a:rPr lang="fr-FR" sz="1400" b="1" i="1" dirty="0">
                <a:solidFill>
                  <a:schemeClr val="tx1"/>
                </a:solidFill>
                <a:effectLst>
                  <a:outerShdw blurRad="38100" dist="38100" dir="2700000" algn="tl">
                    <a:srgbClr val="C0C0C0"/>
                  </a:outerShdw>
                </a:effectLst>
                <a:latin typeface="Verdana" pitchFamily="34" charset="0"/>
                <a:cs typeface="+mn-cs"/>
              </a:rPr>
              <a:t>€</a:t>
            </a:r>
          </a:p>
          <a:p>
            <a:pPr marL="457200" indent="-457200">
              <a:defRPr/>
            </a:pPr>
            <a:r>
              <a:rPr lang="fr-FR" sz="1400" b="1" i="1" dirty="0" smtClean="0">
                <a:solidFill>
                  <a:schemeClr val="tx1"/>
                </a:solidFill>
                <a:effectLst>
                  <a:outerShdw blurRad="38100" dist="38100" dir="2700000" algn="tl">
                    <a:srgbClr val="C0C0C0"/>
                  </a:outerShdw>
                </a:effectLst>
                <a:latin typeface="Verdana" pitchFamily="34" charset="0"/>
                <a:cs typeface="+mn-cs"/>
              </a:rPr>
              <a:t>- </a:t>
            </a:r>
            <a:r>
              <a:rPr lang="fr-FR" sz="1400" b="1" i="1" dirty="0">
                <a:solidFill>
                  <a:schemeClr val="tx1"/>
                </a:solidFill>
                <a:effectLst>
                  <a:outerShdw blurRad="38100" dist="38100" dir="2700000" algn="tl">
                    <a:srgbClr val="C0C0C0"/>
                  </a:outerShdw>
                </a:effectLst>
                <a:latin typeface="Verdana" pitchFamily="34" charset="0"/>
                <a:cs typeface="+mn-cs"/>
              </a:rPr>
              <a:t>	Divers :				             </a:t>
            </a:r>
            <a:r>
              <a:rPr lang="fr-FR" sz="1400" b="1" i="1" dirty="0" smtClean="0">
                <a:solidFill>
                  <a:schemeClr val="tx1"/>
                </a:solidFill>
                <a:effectLst>
                  <a:outerShdw blurRad="38100" dist="38100" dir="2700000" algn="tl">
                    <a:srgbClr val="C0C0C0"/>
                  </a:outerShdw>
                </a:effectLst>
                <a:latin typeface="Verdana" pitchFamily="34" charset="0"/>
                <a:cs typeface="+mn-cs"/>
              </a:rPr>
              <a:t>	183.04 </a:t>
            </a:r>
            <a:r>
              <a:rPr lang="fr-FR" sz="1400" b="1" i="1" dirty="0">
                <a:solidFill>
                  <a:schemeClr val="tx1"/>
                </a:solidFill>
                <a:effectLst>
                  <a:outerShdw blurRad="38100" dist="38100" dir="2700000" algn="tl">
                    <a:srgbClr val="C0C0C0"/>
                  </a:outerShdw>
                </a:effectLst>
                <a:latin typeface="Verdana" pitchFamily="34" charset="0"/>
                <a:cs typeface="+mn-cs"/>
              </a:rPr>
              <a:t>€</a:t>
            </a:r>
          </a:p>
          <a:p>
            <a:pPr marL="457200" indent="-457200">
              <a:defRPr/>
            </a:pPr>
            <a:r>
              <a:rPr lang="fr-FR" sz="1600" b="1" i="1" dirty="0">
                <a:solidFill>
                  <a:schemeClr val="tx1"/>
                </a:solidFill>
                <a:effectLst>
                  <a:outerShdw blurRad="38100" dist="38100" dir="2700000" algn="tl">
                    <a:srgbClr val="C0C0C0"/>
                  </a:outerShdw>
                </a:effectLst>
                <a:latin typeface="Verdana" pitchFamily="34" charset="0"/>
                <a:cs typeface="+mn-cs"/>
                <a:sym typeface="Wingdings" pitchFamily="2" charset="2"/>
              </a:rPr>
              <a:t> Total des dépenses de l’exercice : </a:t>
            </a:r>
            <a:r>
              <a:rPr lang="fr-FR" sz="1600" b="1" i="1" dirty="0" smtClean="0">
                <a:solidFill>
                  <a:schemeClr val="tx1"/>
                </a:solidFill>
                <a:effectLst>
                  <a:outerShdw blurRad="38100" dist="38100" dir="2700000" algn="tl">
                    <a:srgbClr val="C0C0C0"/>
                  </a:outerShdw>
                </a:effectLst>
                <a:latin typeface="Verdana" pitchFamily="34" charset="0"/>
                <a:cs typeface="+mn-cs"/>
                <a:sym typeface="Wingdings" pitchFamily="2" charset="2"/>
              </a:rPr>
              <a:t>		414.37 </a:t>
            </a:r>
            <a:r>
              <a:rPr lang="fr-FR" sz="1600" b="1" i="1" dirty="0">
                <a:solidFill>
                  <a:schemeClr val="tx1"/>
                </a:solidFill>
                <a:effectLst>
                  <a:outerShdw blurRad="38100" dist="38100" dir="2700000" algn="tl">
                    <a:srgbClr val="C0C0C0"/>
                  </a:outerShdw>
                </a:effectLst>
                <a:latin typeface="Verdana" pitchFamily="34" charset="0"/>
                <a:cs typeface="+mn-cs"/>
                <a:sym typeface="Wingdings" pitchFamily="2" charset="2"/>
              </a:rPr>
              <a:t>€</a:t>
            </a:r>
            <a:endParaRPr lang="fr-FR" sz="1600" b="1" i="1" dirty="0">
              <a:solidFill>
                <a:schemeClr val="tx1"/>
              </a:solidFill>
              <a:effectLst>
                <a:outerShdw blurRad="38100" dist="38100" dir="2700000" algn="tl">
                  <a:srgbClr val="C0C0C0"/>
                </a:outerShdw>
              </a:effectLst>
              <a:latin typeface="Verdana" pitchFamily="34" charset="0"/>
              <a:cs typeface="+mn-cs"/>
            </a:endParaRPr>
          </a:p>
          <a:p>
            <a:pPr marL="457200" indent="-457200">
              <a:defRPr/>
            </a:pPr>
            <a:endParaRPr lang="fr-FR" sz="1400" b="1" i="1" dirty="0">
              <a:effectLst>
                <a:outerShdw blurRad="38100" dist="38100" dir="2700000" algn="tl">
                  <a:srgbClr val="C0C0C0"/>
                </a:outerShdw>
              </a:effectLst>
              <a:latin typeface="Verdana" pitchFamily="34" charset="0"/>
              <a:cs typeface="+mn-cs"/>
            </a:endParaRPr>
          </a:p>
          <a:p>
            <a:pPr marL="457200" indent="-457200">
              <a:defRPr/>
            </a:pPr>
            <a:r>
              <a:rPr lang="fr-FR" sz="1600" b="1" i="1" u="sng" dirty="0" smtClean="0">
                <a:solidFill>
                  <a:schemeClr val="accent2"/>
                </a:solidFill>
                <a:effectLst>
                  <a:outerShdw blurRad="38100" dist="38100" dir="2700000" algn="tl">
                    <a:srgbClr val="C0C0C0"/>
                  </a:outerShdw>
                </a:effectLst>
                <a:latin typeface="Verdana" pitchFamily="34" charset="0"/>
                <a:cs typeface="+mn-cs"/>
              </a:rPr>
              <a:t>Résultat de l’exercice 2015 </a:t>
            </a:r>
            <a:r>
              <a:rPr lang="fr-FR" sz="1600" b="1" i="1" u="sng" dirty="0">
                <a:solidFill>
                  <a:schemeClr val="accent2"/>
                </a:solidFill>
                <a:effectLst>
                  <a:outerShdw blurRad="38100" dist="38100" dir="2700000" algn="tl">
                    <a:srgbClr val="C0C0C0"/>
                  </a:outerShdw>
                </a:effectLst>
                <a:latin typeface="Verdana" pitchFamily="34" charset="0"/>
                <a:cs typeface="+mn-cs"/>
              </a:rPr>
              <a:t>:</a:t>
            </a:r>
            <a:endParaRPr lang="fr-FR" sz="1600" b="1" i="1" dirty="0">
              <a:solidFill>
                <a:schemeClr val="accent2"/>
              </a:solidFill>
              <a:effectLst>
                <a:outerShdw blurRad="38100" dist="38100" dir="2700000" algn="tl">
                  <a:srgbClr val="C0C0C0"/>
                </a:outerShdw>
              </a:effectLst>
              <a:latin typeface="Verdana" pitchFamily="34" charset="0"/>
              <a:cs typeface="+mn-cs"/>
            </a:endParaRPr>
          </a:p>
          <a:p>
            <a:pPr marL="457200" indent="-457200">
              <a:defRPr/>
            </a:pPr>
            <a:endParaRPr lang="fr-FR" sz="1600" b="1" i="1" dirty="0">
              <a:effectLst>
                <a:outerShdw blurRad="38100" dist="38100" dir="2700000" algn="tl">
                  <a:srgbClr val="C0C0C0"/>
                </a:outerShdw>
              </a:effectLst>
              <a:latin typeface="Verdana" pitchFamily="34" charset="0"/>
              <a:cs typeface="+mn-cs"/>
            </a:endParaRPr>
          </a:p>
          <a:p>
            <a:pPr marL="457200" indent="-457200">
              <a:defRPr/>
            </a:pPr>
            <a:r>
              <a:rPr lang="fr-FR" sz="1600" b="1" i="1" dirty="0">
                <a:solidFill>
                  <a:schemeClr val="tx1"/>
                </a:solidFill>
                <a:effectLst>
                  <a:outerShdw blurRad="38100" dist="38100" dir="2700000" algn="tl">
                    <a:srgbClr val="C0C0C0"/>
                  </a:outerShdw>
                </a:effectLst>
                <a:latin typeface="Verdana" pitchFamily="34" charset="0"/>
                <a:cs typeface="+mn-cs"/>
              </a:rPr>
              <a:t>-  </a:t>
            </a:r>
            <a:r>
              <a:rPr lang="fr-FR" sz="1600" b="1" i="1" dirty="0" smtClean="0">
                <a:solidFill>
                  <a:schemeClr val="tx1"/>
                </a:solidFill>
                <a:effectLst>
                  <a:outerShdw blurRad="38100" dist="38100" dir="2700000" algn="tl">
                    <a:srgbClr val="C0C0C0"/>
                  </a:outerShdw>
                </a:effectLst>
                <a:latin typeface="Verdana" pitchFamily="34" charset="0"/>
                <a:cs typeface="+mn-cs"/>
              </a:rPr>
              <a:t>Résultat de </a:t>
            </a:r>
            <a:r>
              <a:rPr lang="fr-FR" sz="1600" b="1" i="1" dirty="0">
                <a:solidFill>
                  <a:schemeClr val="tx1"/>
                </a:solidFill>
                <a:effectLst>
                  <a:outerShdw blurRad="38100" dist="38100" dir="2700000" algn="tl">
                    <a:srgbClr val="C0C0C0"/>
                  </a:outerShdw>
                </a:effectLst>
                <a:latin typeface="Verdana" pitchFamily="34" charset="0"/>
                <a:cs typeface="+mn-cs"/>
              </a:rPr>
              <a:t>l’exercice </a:t>
            </a:r>
            <a:r>
              <a:rPr lang="fr-FR" sz="1600" b="1" i="1" dirty="0" smtClean="0">
                <a:solidFill>
                  <a:schemeClr val="tx1"/>
                </a:solidFill>
                <a:effectLst>
                  <a:outerShdw blurRad="38100" dist="38100" dir="2700000" algn="tl">
                    <a:srgbClr val="C0C0C0"/>
                  </a:outerShdw>
                </a:effectLst>
                <a:latin typeface="Verdana" pitchFamily="34" charset="0"/>
                <a:cs typeface="+mn-cs"/>
              </a:rPr>
              <a:t>2015 :		</a:t>
            </a:r>
            <a:r>
              <a:rPr lang="fr-FR" sz="1600" b="1" i="1" dirty="0">
                <a:solidFill>
                  <a:schemeClr val="tx1"/>
                </a:solidFill>
                <a:effectLst>
                  <a:outerShdw blurRad="38100" dist="38100" dir="2700000" algn="tl">
                    <a:srgbClr val="C0C0C0"/>
                  </a:outerShdw>
                </a:effectLst>
                <a:latin typeface="Verdana" pitchFamily="34" charset="0"/>
                <a:cs typeface="+mn-cs"/>
              </a:rPr>
              <a:t>	</a:t>
            </a:r>
            <a:r>
              <a:rPr lang="fr-FR" sz="1600" b="1" i="1" dirty="0" smtClean="0">
                <a:solidFill>
                  <a:schemeClr val="tx1"/>
                </a:solidFill>
                <a:effectLst>
                  <a:outerShdw blurRad="38100" dist="38100" dir="2700000" algn="tl">
                    <a:srgbClr val="C0C0C0"/>
                  </a:outerShdw>
                </a:effectLst>
                <a:latin typeface="Verdana" pitchFamily="34" charset="0"/>
                <a:cs typeface="+mn-cs"/>
              </a:rPr>
              <a:t>    5.63 €</a:t>
            </a:r>
            <a:endParaRPr lang="fr-FR" sz="1600" b="1" i="1" dirty="0">
              <a:solidFill>
                <a:schemeClr val="tx1"/>
              </a:solidFill>
              <a:effectLst>
                <a:outerShdw blurRad="38100" dist="38100" dir="2700000" algn="tl">
                  <a:srgbClr val="C0C0C0"/>
                </a:outerShdw>
              </a:effectLst>
              <a:latin typeface="Verdana" pitchFamily="34" charset="0"/>
              <a:cs typeface="+mn-cs"/>
            </a:endParaRPr>
          </a:p>
          <a:p>
            <a:pPr marL="457200" indent="-457200">
              <a:buFontTx/>
              <a:buChar char="-"/>
              <a:defRPr/>
            </a:pPr>
            <a:r>
              <a:rPr lang="fr-FR" sz="1600" b="1" i="1" dirty="0" smtClean="0">
                <a:solidFill>
                  <a:schemeClr val="tx1"/>
                </a:solidFill>
                <a:effectLst>
                  <a:outerShdw blurRad="38100" dist="38100" dir="2700000" algn="tl">
                    <a:srgbClr val="C0C0C0"/>
                  </a:outerShdw>
                </a:effectLst>
                <a:latin typeface="Verdana" pitchFamily="34" charset="0"/>
                <a:cs typeface="+mn-cs"/>
              </a:rPr>
              <a:t>Solde </a:t>
            </a:r>
            <a:r>
              <a:rPr lang="fr-FR" sz="1600" b="1" i="1" dirty="0">
                <a:solidFill>
                  <a:schemeClr val="tx1"/>
                </a:solidFill>
                <a:effectLst>
                  <a:outerShdw blurRad="38100" dist="38100" dir="2700000" algn="tl">
                    <a:srgbClr val="C0C0C0"/>
                  </a:outerShdw>
                </a:effectLst>
                <a:latin typeface="Verdana" pitchFamily="34" charset="0"/>
                <a:cs typeface="+mn-cs"/>
              </a:rPr>
              <a:t>au </a:t>
            </a:r>
            <a:r>
              <a:rPr lang="fr-FR" sz="1600" b="1" i="1" dirty="0" smtClean="0">
                <a:solidFill>
                  <a:schemeClr val="tx1"/>
                </a:solidFill>
                <a:effectLst>
                  <a:outerShdw blurRad="38100" dist="38100" dir="2700000" algn="tl">
                    <a:srgbClr val="C0C0C0"/>
                  </a:outerShdw>
                </a:effectLst>
                <a:latin typeface="Verdana" pitchFamily="34" charset="0"/>
                <a:cs typeface="+mn-cs"/>
              </a:rPr>
              <a:t>31/12/2015 * </a:t>
            </a:r>
            <a:r>
              <a:rPr lang="fr-FR" sz="1600" b="1" i="1" dirty="0">
                <a:solidFill>
                  <a:schemeClr val="tx1"/>
                </a:solidFill>
                <a:effectLst>
                  <a:outerShdw blurRad="38100" dist="38100" dir="2700000" algn="tl">
                    <a:srgbClr val="C0C0C0"/>
                  </a:outerShdw>
                </a:effectLst>
                <a:latin typeface="Verdana" pitchFamily="34" charset="0"/>
                <a:cs typeface="+mn-cs"/>
              </a:rPr>
              <a:t>: 		         </a:t>
            </a:r>
            <a:r>
              <a:rPr lang="fr-FR" sz="1600" b="1" i="1" dirty="0" smtClean="0">
                <a:solidFill>
                  <a:schemeClr val="tx1"/>
                </a:solidFill>
                <a:effectLst>
                  <a:outerShdw blurRad="38100" dist="38100" dir="2700000" algn="tl">
                    <a:srgbClr val="C0C0C0"/>
                  </a:outerShdw>
                </a:effectLst>
                <a:latin typeface="Verdana" pitchFamily="34" charset="0"/>
                <a:cs typeface="+mn-cs"/>
              </a:rPr>
              <a:t>	952.58€</a:t>
            </a:r>
          </a:p>
          <a:p>
            <a:pPr marL="457200" indent="-457200">
              <a:buFontTx/>
              <a:buChar char="-"/>
              <a:defRPr/>
            </a:pPr>
            <a:endParaRPr lang="fr-FR" sz="1600" b="1" i="1" dirty="0" smtClean="0">
              <a:solidFill>
                <a:schemeClr val="tx1"/>
              </a:solidFill>
              <a:effectLst>
                <a:outerShdw blurRad="38100" dist="38100" dir="2700000" algn="tl">
                  <a:srgbClr val="C0C0C0"/>
                </a:outerShdw>
              </a:effectLst>
              <a:latin typeface="Verdana" pitchFamily="34" charset="0"/>
              <a:cs typeface="+mn-cs"/>
            </a:endParaRPr>
          </a:p>
          <a:p>
            <a:pPr marL="457200" indent="-457200">
              <a:buFontTx/>
              <a:buChar char="-"/>
              <a:defRPr/>
            </a:pPr>
            <a:r>
              <a:rPr lang="fr-FR" sz="1600" b="1" i="1" dirty="0" smtClean="0">
                <a:solidFill>
                  <a:schemeClr val="tx1"/>
                </a:solidFill>
                <a:effectLst>
                  <a:outerShdw blurRad="38100" dist="38100" dir="2700000" algn="tl">
                    <a:srgbClr val="C0C0C0"/>
                  </a:outerShdw>
                </a:effectLst>
                <a:latin typeface="Verdana" pitchFamily="34" charset="0"/>
                <a:cs typeface="+mn-cs"/>
              </a:rPr>
              <a:t>*</a:t>
            </a:r>
            <a:r>
              <a:rPr lang="fr-FR" sz="1100" b="1" i="1" dirty="0" smtClean="0">
                <a:solidFill>
                  <a:schemeClr val="tx1"/>
                </a:solidFill>
                <a:effectLst>
                  <a:outerShdw blurRad="38100" dist="38100" dir="2700000" algn="tl">
                    <a:srgbClr val="C0C0C0"/>
                  </a:outerShdw>
                </a:effectLst>
                <a:latin typeface="Verdana" pitchFamily="34" charset="0"/>
                <a:cs typeface="+mn-cs"/>
              </a:rPr>
              <a:t>Dont 24.16 € de charges constatées d’avance, et 65 € de produits constatés d’avance </a:t>
            </a:r>
            <a:r>
              <a:rPr lang="fr-FR" sz="1100" b="1" i="1" dirty="0" smtClean="0">
                <a:solidFill>
                  <a:schemeClr val="tx1"/>
                </a:solidFill>
                <a:effectLst>
                  <a:outerShdw blurRad="38100" dist="38100" dir="2700000" algn="tl">
                    <a:srgbClr val="C0C0C0"/>
                  </a:outerShdw>
                </a:effectLst>
                <a:latin typeface="Verdana" pitchFamily="34" charset="0"/>
                <a:cs typeface="+mn-cs"/>
                <a:sym typeface="Wingdings" pitchFamily="2" charset="2"/>
              </a:rPr>
              <a:t> situation comptable 863.42 €</a:t>
            </a:r>
            <a:endParaRPr lang="fr-FR" sz="1100" b="1" i="1" dirty="0">
              <a:solidFill>
                <a:schemeClr val="tx1"/>
              </a:solidFill>
              <a:effectLst>
                <a:outerShdw blurRad="38100" dist="38100" dir="2700000" algn="tl">
                  <a:srgbClr val="C0C0C0"/>
                </a:outerShdw>
              </a:effectLst>
              <a:latin typeface="Verdana" pitchFamily="34" charset="0"/>
              <a:cs typeface="+mn-cs"/>
            </a:endParaRPr>
          </a:p>
          <a:p>
            <a:pPr marL="457200" indent="-457200">
              <a:defRPr/>
            </a:pPr>
            <a:endParaRPr lang="fr-FR" sz="1400" b="1" i="1" dirty="0">
              <a:solidFill>
                <a:schemeClr val="tx1"/>
              </a:solidFill>
              <a:effectLst>
                <a:outerShdw blurRad="38100" dist="38100" dir="2700000" algn="tl">
                  <a:srgbClr val="C0C0C0"/>
                </a:outerShdw>
              </a:effectLst>
              <a:latin typeface="Arial" charset="0"/>
              <a:cs typeface="Times New Roman"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17412"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17413"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17414"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17415"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17416"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17417"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17418"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17419"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endParaRPr lang="fr-FR" dirty="0">
              <a:solidFill>
                <a:schemeClr val="bg2"/>
              </a:solidFill>
              <a:latin typeface="Arial" charset="0"/>
            </a:endParaRPr>
          </a:p>
        </p:txBody>
      </p:sp>
      <p:sp>
        <p:nvSpPr>
          <p:cNvPr id="104460" name="Text Box 12"/>
          <p:cNvSpPr txBox="1">
            <a:spLocks noChangeArrowheads="1"/>
          </p:cNvSpPr>
          <p:nvPr/>
        </p:nvSpPr>
        <p:spPr bwMode="auto">
          <a:xfrm>
            <a:off x="381000" y="1143000"/>
            <a:ext cx="9372600" cy="701675"/>
          </a:xfrm>
          <a:prstGeom prst="rect">
            <a:avLst/>
          </a:prstGeom>
          <a:noFill/>
          <a:ln w="9525">
            <a:noFill/>
            <a:miter lim="800000"/>
            <a:headEnd/>
            <a:tailEnd/>
          </a:ln>
          <a:effectLst/>
        </p:spPr>
        <p:txBody>
          <a:bodyPr>
            <a:spAutoFit/>
          </a:bodyPr>
          <a:lstStyle/>
          <a:p>
            <a:pPr marL="457200" indent="-457200">
              <a:defRPr/>
            </a:pPr>
            <a:r>
              <a:rPr lang="fr-FR" sz="2400" b="1" i="1" dirty="0">
                <a:solidFill>
                  <a:schemeClr val="accent2"/>
                </a:solidFill>
                <a:effectLst>
                  <a:outerShdw blurRad="38100" dist="38100" dir="2700000" algn="tl">
                    <a:srgbClr val="C0C0C0"/>
                  </a:outerShdw>
                </a:effectLst>
                <a:latin typeface="Verdana" pitchFamily="34" charset="0"/>
                <a:cs typeface="+mn-cs"/>
              </a:rPr>
              <a:t>Compte rendu financier </a:t>
            </a:r>
            <a:r>
              <a:rPr lang="fr-FR" sz="2400" b="1" i="1" dirty="0" smtClean="0">
                <a:solidFill>
                  <a:schemeClr val="accent2"/>
                </a:solidFill>
                <a:effectLst>
                  <a:outerShdw blurRad="38100" dist="38100" dir="2700000" algn="tl">
                    <a:srgbClr val="C0C0C0"/>
                  </a:outerShdw>
                </a:effectLst>
                <a:latin typeface="Verdana" pitchFamily="34" charset="0"/>
                <a:cs typeface="+mn-cs"/>
              </a:rPr>
              <a:t>2015</a:t>
            </a:r>
            <a:endParaRPr lang="fr-FR" sz="1300" b="1" i="1" dirty="0">
              <a:solidFill>
                <a:schemeClr val="accent2"/>
              </a:solidFill>
              <a:effectLst>
                <a:outerShdw blurRad="38100" dist="38100" dir="2700000" algn="tl">
                  <a:srgbClr val="C0C0C0"/>
                </a:outerShdw>
              </a:effectLst>
              <a:latin typeface="Arial" charset="0"/>
              <a:cs typeface="Times New Roman" charset="0"/>
            </a:endParaRPr>
          </a:p>
          <a:p>
            <a:pPr marL="457200" indent="-457200">
              <a:defRPr/>
            </a:pPr>
            <a:endParaRPr lang="fr-FR" sz="1600" b="1" i="1" dirty="0">
              <a:solidFill>
                <a:schemeClr val="accent2"/>
              </a:solidFill>
              <a:effectLst>
                <a:outerShdw blurRad="38100" dist="38100" dir="2700000" algn="tl">
                  <a:srgbClr val="C0C0C0"/>
                </a:outerShdw>
              </a:effectLst>
              <a:latin typeface="Arial" charset="0"/>
              <a:cs typeface="Times New Roman" charset="0"/>
            </a:endParaRPr>
          </a:p>
        </p:txBody>
      </p:sp>
      <p:sp>
        <p:nvSpPr>
          <p:cNvPr id="104462" name="Text Box 14"/>
          <p:cNvSpPr txBox="1">
            <a:spLocks noChangeArrowheads="1"/>
          </p:cNvSpPr>
          <p:nvPr/>
        </p:nvSpPr>
        <p:spPr bwMode="auto">
          <a:xfrm>
            <a:off x="457200" y="1752600"/>
            <a:ext cx="9372600" cy="400050"/>
          </a:xfrm>
          <a:prstGeom prst="rect">
            <a:avLst/>
          </a:prstGeom>
          <a:noFill/>
          <a:ln w="9525">
            <a:noFill/>
            <a:miter lim="800000"/>
            <a:headEnd/>
            <a:tailEnd/>
          </a:ln>
          <a:effectLst/>
        </p:spPr>
        <p:txBody>
          <a:bodyPr>
            <a:spAutoFit/>
          </a:bodyPr>
          <a:lstStyle/>
          <a:p>
            <a:pPr marL="457200" indent="-457200">
              <a:defRPr/>
            </a:pPr>
            <a:r>
              <a:rPr lang="fr-FR" sz="2000" b="1" i="1" dirty="0">
                <a:solidFill>
                  <a:schemeClr val="accent2"/>
                </a:solidFill>
                <a:effectLst>
                  <a:outerShdw blurRad="38100" dist="38100" dir="2700000" algn="tl">
                    <a:srgbClr val="C0C0C0"/>
                  </a:outerShdw>
                </a:effectLst>
                <a:latin typeface="Verdana" pitchFamily="34" charset="0"/>
                <a:cs typeface="+mn-cs"/>
              </a:rPr>
              <a:t>Fixation des cotisations </a:t>
            </a:r>
            <a:r>
              <a:rPr lang="fr-FR" sz="2000" b="1" i="1" dirty="0" smtClean="0">
                <a:solidFill>
                  <a:schemeClr val="accent2"/>
                </a:solidFill>
                <a:effectLst>
                  <a:outerShdw blurRad="38100" dist="38100" dir="2700000" algn="tl">
                    <a:srgbClr val="C0C0C0"/>
                  </a:outerShdw>
                </a:effectLst>
                <a:latin typeface="Verdana" pitchFamily="34" charset="0"/>
                <a:cs typeface="+mn-cs"/>
              </a:rPr>
              <a:t>2016 : montants inchangés</a:t>
            </a:r>
            <a:endParaRPr lang="fr-FR" sz="2000" b="1" i="1" dirty="0">
              <a:solidFill>
                <a:schemeClr val="accent2"/>
              </a:solidFill>
              <a:effectLst>
                <a:outerShdw blurRad="38100" dist="38100" dir="2700000" algn="tl">
                  <a:srgbClr val="C0C0C0"/>
                </a:outerShdw>
              </a:effectLst>
              <a:latin typeface="Verdana" pitchFamily="34" charset="0"/>
              <a:cs typeface="+mn-cs"/>
            </a:endParaRPr>
          </a:p>
        </p:txBody>
      </p:sp>
      <p:sp>
        <p:nvSpPr>
          <p:cNvPr id="104463" name="Text Box 15"/>
          <p:cNvSpPr txBox="1">
            <a:spLocks noChangeArrowheads="1"/>
          </p:cNvSpPr>
          <p:nvPr/>
        </p:nvSpPr>
        <p:spPr bwMode="auto">
          <a:xfrm>
            <a:off x="1905000" y="3108325"/>
            <a:ext cx="6096000" cy="2246313"/>
          </a:xfrm>
          <a:prstGeom prst="rect">
            <a:avLst/>
          </a:prstGeom>
          <a:noFill/>
          <a:ln w="9525">
            <a:noFill/>
            <a:miter lim="800000"/>
            <a:headEnd/>
            <a:tailEnd/>
          </a:ln>
          <a:effectLst/>
        </p:spPr>
        <p:txBody>
          <a:bodyPr>
            <a:spAutoFit/>
          </a:bodyPr>
          <a:lstStyle/>
          <a:p>
            <a:pPr marL="457200" indent="-457200">
              <a:defRPr/>
            </a:pPr>
            <a:endParaRPr lang="fr-FR" sz="2000" b="1" i="1" dirty="0">
              <a:solidFill>
                <a:srgbClr val="F49100"/>
              </a:solidFill>
              <a:effectLst>
                <a:outerShdw blurRad="38100" dist="38100" dir="2700000" algn="tl">
                  <a:srgbClr val="C0C0C0"/>
                </a:outerShdw>
              </a:effectLst>
              <a:latin typeface="Arial" charset="0"/>
              <a:cs typeface="Times New Roman" charset="0"/>
            </a:endParaRPr>
          </a:p>
          <a:p>
            <a:pPr marL="457200" indent="-457200">
              <a:defRPr/>
            </a:pPr>
            <a:r>
              <a:rPr lang="fr-FR" sz="2000" b="1" i="1" dirty="0">
                <a:solidFill>
                  <a:schemeClr val="accent2"/>
                </a:solidFill>
                <a:effectLst>
                  <a:outerShdw blurRad="38100" dist="38100" dir="2700000" algn="tl">
                    <a:srgbClr val="C0C0C0"/>
                  </a:outerShdw>
                </a:effectLst>
                <a:latin typeface="Arial" charset="0"/>
                <a:cs typeface="Times New Roman" charset="0"/>
              </a:rPr>
              <a:t>Membres Actifs		EUR 25</a:t>
            </a:r>
          </a:p>
          <a:p>
            <a:pPr marL="457200" indent="-457200">
              <a:defRPr/>
            </a:pPr>
            <a:endParaRPr lang="fr-FR" sz="2000" b="1" i="1" dirty="0">
              <a:solidFill>
                <a:schemeClr val="accent2"/>
              </a:solidFill>
              <a:effectLst>
                <a:outerShdw blurRad="38100" dist="38100" dir="2700000" algn="tl">
                  <a:srgbClr val="C0C0C0"/>
                </a:outerShdw>
              </a:effectLst>
              <a:latin typeface="Arial" charset="0"/>
              <a:cs typeface="Times New Roman" charset="0"/>
            </a:endParaRPr>
          </a:p>
          <a:p>
            <a:pPr marL="457200" indent="-457200">
              <a:defRPr/>
            </a:pPr>
            <a:r>
              <a:rPr lang="fr-FR" sz="2000" b="1" i="1" dirty="0">
                <a:solidFill>
                  <a:schemeClr val="accent2"/>
                </a:solidFill>
                <a:effectLst>
                  <a:outerShdw blurRad="38100" dist="38100" dir="2700000" algn="tl">
                    <a:srgbClr val="C0C0C0"/>
                  </a:outerShdw>
                </a:effectLst>
                <a:latin typeface="Arial" charset="0"/>
                <a:cs typeface="Times New Roman" charset="0"/>
              </a:rPr>
              <a:t>Membres Actifs, couples	EUR 40</a:t>
            </a:r>
          </a:p>
          <a:p>
            <a:pPr marL="457200" indent="-457200">
              <a:defRPr/>
            </a:pPr>
            <a:endParaRPr lang="fr-FR" sz="2000" b="1" i="1" dirty="0">
              <a:solidFill>
                <a:schemeClr val="accent2"/>
              </a:solidFill>
              <a:effectLst>
                <a:outerShdw blurRad="38100" dist="38100" dir="2700000" algn="tl">
                  <a:srgbClr val="C0C0C0"/>
                </a:outerShdw>
              </a:effectLst>
              <a:latin typeface="Arial" charset="0"/>
              <a:cs typeface="Times New Roman" charset="0"/>
            </a:endParaRPr>
          </a:p>
          <a:p>
            <a:pPr marL="457200" indent="-457200">
              <a:defRPr/>
            </a:pPr>
            <a:r>
              <a:rPr lang="fr-FR" sz="2000" b="1" i="1" dirty="0">
                <a:solidFill>
                  <a:schemeClr val="accent2"/>
                </a:solidFill>
                <a:effectLst>
                  <a:outerShdw blurRad="38100" dist="38100" dir="2700000" algn="tl">
                    <a:srgbClr val="C0C0C0"/>
                  </a:outerShdw>
                </a:effectLst>
                <a:latin typeface="Arial" charset="0"/>
                <a:cs typeface="Times New Roman" charset="0"/>
              </a:rPr>
              <a:t>Membres sympathisants 	EUR 10</a:t>
            </a:r>
          </a:p>
          <a:p>
            <a:pPr marL="457200" indent="-457200">
              <a:defRPr/>
            </a:pPr>
            <a:endParaRPr lang="fr-FR" sz="2000" b="1" i="1" dirty="0">
              <a:solidFill>
                <a:srgbClr val="F49100"/>
              </a:solidFill>
              <a:effectLst>
                <a:outerShdw blurRad="38100" dist="38100" dir="2700000" algn="tl">
                  <a:srgbClr val="C0C0C0"/>
                </a:outerShdw>
              </a:effectLst>
              <a:latin typeface="Arial" charset="0"/>
              <a:cs typeface="Times New Roman"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18436"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18437"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18438"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18439"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18440"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18441"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18442"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18443"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endParaRPr lang="fr-FR" dirty="0">
              <a:solidFill>
                <a:schemeClr val="bg2"/>
              </a:solidFill>
              <a:latin typeface="Arial" charset="0"/>
            </a:endParaRPr>
          </a:p>
        </p:txBody>
      </p:sp>
      <p:sp>
        <p:nvSpPr>
          <p:cNvPr id="105491" name="Text Box 19"/>
          <p:cNvSpPr txBox="1">
            <a:spLocks noChangeArrowheads="1"/>
          </p:cNvSpPr>
          <p:nvPr/>
        </p:nvSpPr>
        <p:spPr bwMode="auto">
          <a:xfrm>
            <a:off x="533400" y="1052736"/>
            <a:ext cx="9372600" cy="400110"/>
          </a:xfrm>
          <a:prstGeom prst="rect">
            <a:avLst/>
          </a:prstGeom>
          <a:noFill/>
          <a:ln w="9525">
            <a:noFill/>
            <a:miter lim="800000"/>
            <a:headEnd/>
            <a:tailEnd/>
          </a:ln>
          <a:effectLst/>
        </p:spPr>
        <p:txBody>
          <a:bodyPr>
            <a:spAutoFit/>
          </a:bodyPr>
          <a:lstStyle/>
          <a:p>
            <a:pPr marL="457200" indent="-457200">
              <a:defRPr/>
            </a:pPr>
            <a:r>
              <a:rPr lang="fr-FR" sz="2000" b="1" i="1" dirty="0">
                <a:solidFill>
                  <a:schemeClr val="accent2">
                    <a:lumMod val="75000"/>
                  </a:schemeClr>
                </a:solidFill>
                <a:effectLst>
                  <a:outerShdw blurRad="38100" dist="38100" dir="2700000" algn="tl">
                    <a:srgbClr val="C0C0C0"/>
                  </a:outerShdw>
                </a:effectLst>
                <a:latin typeface="Verdana" pitchFamily="34" charset="0"/>
                <a:cs typeface="+mn-cs"/>
              </a:rPr>
              <a:t>Conseil </a:t>
            </a:r>
            <a:r>
              <a:rPr lang="fr-FR" sz="2000" b="1" i="1" dirty="0" smtClean="0">
                <a:solidFill>
                  <a:schemeClr val="accent2">
                    <a:lumMod val="75000"/>
                  </a:schemeClr>
                </a:solidFill>
                <a:effectLst>
                  <a:outerShdw blurRad="38100" dist="38100" dir="2700000" algn="tl">
                    <a:srgbClr val="C0C0C0"/>
                  </a:outerShdw>
                </a:effectLst>
                <a:latin typeface="Verdana" pitchFamily="34" charset="0"/>
                <a:cs typeface="+mn-cs"/>
              </a:rPr>
              <a:t>d’administration sortant</a:t>
            </a:r>
            <a:endParaRPr lang="fr-FR" sz="1600" b="1" i="1" dirty="0">
              <a:solidFill>
                <a:schemeClr val="accent2">
                  <a:lumMod val="75000"/>
                </a:schemeClr>
              </a:solidFill>
              <a:effectLst>
                <a:outerShdw blurRad="38100" dist="38100" dir="2700000" algn="tl">
                  <a:srgbClr val="C0C0C0"/>
                </a:outerShdw>
              </a:effectLst>
              <a:latin typeface="Arial" charset="0"/>
              <a:cs typeface="Times New Roman" charset="0"/>
            </a:endParaRPr>
          </a:p>
        </p:txBody>
      </p:sp>
      <p:sp>
        <p:nvSpPr>
          <p:cNvPr id="18445" name="Rectangle 289"/>
          <p:cNvSpPr>
            <a:spLocks noChangeArrowheads="1"/>
          </p:cNvSpPr>
          <p:nvPr/>
        </p:nvSpPr>
        <p:spPr bwMode="auto">
          <a:xfrm>
            <a:off x="560388" y="2644775"/>
            <a:ext cx="28575" cy="136525"/>
          </a:xfrm>
          <a:prstGeom prst="rect">
            <a:avLst/>
          </a:prstGeom>
          <a:noFill/>
          <a:ln w="9525">
            <a:noFill/>
            <a:miter lim="800000"/>
            <a:headEnd/>
            <a:tailEnd/>
          </a:ln>
        </p:spPr>
        <p:txBody>
          <a:bodyPr wrap="none" lIns="0" tIns="0" rIns="0" bIns="0">
            <a:spAutoFit/>
          </a:bodyPr>
          <a:lstStyle/>
          <a:p>
            <a:r>
              <a:rPr lang="fr-FR" sz="900"/>
              <a:t> </a:t>
            </a:r>
            <a:endParaRPr lang="fr-FR" sz="1400">
              <a:solidFill>
                <a:schemeClr val="tx1"/>
              </a:solidFill>
            </a:endParaRPr>
          </a:p>
        </p:txBody>
      </p:sp>
      <p:sp>
        <p:nvSpPr>
          <p:cNvPr id="18446" name="Rectangle 292"/>
          <p:cNvSpPr>
            <a:spLocks noChangeArrowheads="1"/>
          </p:cNvSpPr>
          <p:nvPr/>
        </p:nvSpPr>
        <p:spPr bwMode="auto">
          <a:xfrm>
            <a:off x="3306763" y="2595563"/>
            <a:ext cx="80962" cy="157162"/>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8447" name="Rectangle 296"/>
          <p:cNvSpPr>
            <a:spLocks noChangeArrowheads="1"/>
          </p:cNvSpPr>
          <p:nvPr/>
        </p:nvSpPr>
        <p:spPr bwMode="auto">
          <a:xfrm>
            <a:off x="1065213" y="1484784"/>
            <a:ext cx="6192837" cy="2585323"/>
          </a:xfrm>
          <a:prstGeom prst="rect">
            <a:avLst/>
          </a:prstGeom>
          <a:noFill/>
          <a:ln w="9525">
            <a:noFill/>
            <a:miter lim="800000"/>
            <a:headEnd/>
            <a:tailEnd/>
          </a:ln>
        </p:spPr>
        <p:txBody>
          <a:bodyPr lIns="0" tIns="0" rIns="0" bIns="0">
            <a:spAutoFit/>
          </a:bodyPr>
          <a:lstStyle/>
          <a:p>
            <a:r>
              <a:rPr lang="fr-FR" dirty="0"/>
              <a:t>	</a:t>
            </a:r>
          </a:p>
          <a:p>
            <a:r>
              <a:rPr lang="fr-FR" dirty="0"/>
              <a:t> </a:t>
            </a:r>
            <a:r>
              <a:rPr lang="fr-FR" sz="1200" dirty="0"/>
              <a:t>BATTISTELLI	    	</a:t>
            </a:r>
            <a:r>
              <a:rPr lang="fr-FR" sz="1200" dirty="0" smtClean="0"/>
              <a:t> </a:t>
            </a:r>
            <a:r>
              <a:rPr lang="fr-FR" sz="1200" dirty="0"/>
              <a:t>Benoît		</a:t>
            </a:r>
            <a:r>
              <a:rPr lang="fr-FR" sz="1200" dirty="0" smtClean="0"/>
              <a:t> </a:t>
            </a:r>
            <a:r>
              <a:rPr lang="fr-FR" sz="1200" dirty="0"/>
              <a:t>Président d’honneur</a:t>
            </a:r>
          </a:p>
          <a:p>
            <a:r>
              <a:rPr lang="fr-FR" sz="1200" dirty="0"/>
              <a:t> </a:t>
            </a:r>
          </a:p>
          <a:p>
            <a:r>
              <a:rPr lang="fr-FR" sz="1200" dirty="0"/>
              <a:t>JOMIER	   	   </a:t>
            </a:r>
            <a:r>
              <a:rPr lang="fr-FR" sz="1200" dirty="0" smtClean="0"/>
              <a:t>	 </a:t>
            </a:r>
            <a:r>
              <a:rPr lang="fr-FR" sz="1200" dirty="0"/>
              <a:t>Pierre	   	 Président</a:t>
            </a:r>
          </a:p>
          <a:p>
            <a:r>
              <a:rPr lang="fr-FR" sz="1200" dirty="0" smtClean="0"/>
              <a:t>de </a:t>
            </a:r>
            <a:r>
              <a:rPr lang="fr-FR" sz="1200" dirty="0"/>
              <a:t>RUSSE    		   </a:t>
            </a:r>
            <a:r>
              <a:rPr lang="fr-FR" sz="1200" dirty="0" smtClean="0"/>
              <a:t>	 </a:t>
            </a:r>
            <a:r>
              <a:rPr lang="fr-FR" sz="1200" dirty="0"/>
              <a:t>Henri	 	 Vice Président</a:t>
            </a:r>
          </a:p>
          <a:p>
            <a:r>
              <a:rPr lang="fr-FR" sz="1200" dirty="0" smtClean="0">
                <a:solidFill>
                  <a:schemeClr val="tx1"/>
                </a:solidFill>
              </a:rPr>
              <a:t>FRANCK</a:t>
            </a:r>
            <a:r>
              <a:rPr lang="fr-FR" sz="1200" dirty="0"/>
              <a:t>		  </a:t>
            </a:r>
            <a:r>
              <a:rPr lang="fr-FR" sz="1200" dirty="0" smtClean="0"/>
              <a:t>	 Maurice-Michel</a:t>
            </a:r>
            <a:r>
              <a:rPr lang="fr-FR" sz="1200" dirty="0"/>
              <a:t>	 Secrétaire général </a:t>
            </a:r>
          </a:p>
          <a:p>
            <a:r>
              <a:rPr lang="fr-FR" sz="1200" dirty="0" smtClean="0"/>
              <a:t>BUTEL</a:t>
            </a:r>
            <a:r>
              <a:rPr lang="fr-FR" sz="1200" dirty="0"/>
              <a:t>	 	    </a:t>
            </a:r>
            <a:r>
              <a:rPr lang="fr-FR" sz="1200" dirty="0" smtClean="0"/>
              <a:t>	 Eric</a:t>
            </a:r>
            <a:r>
              <a:rPr lang="fr-FR" sz="1200" dirty="0"/>
              <a:t>	   	 </a:t>
            </a:r>
            <a:r>
              <a:rPr lang="fr-FR" sz="1200" dirty="0" smtClean="0"/>
              <a:t>Trésorier</a:t>
            </a:r>
          </a:p>
          <a:p>
            <a:r>
              <a:rPr lang="fr-FR" sz="1200" dirty="0" smtClean="0"/>
              <a:t>DEMARQUAY		 Dominique</a:t>
            </a:r>
          </a:p>
          <a:p>
            <a:r>
              <a:rPr lang="fr-FR" sz="1200" dirty="0" smtClean="0"/>
              <a:t>VINCENOT 		   	 Marguerite</a:t>
            </a:r>
          </a:p>
          <a:p>
            <a:r>
              <a:rPr lang="fr-FR" sz="1200" dirty="0" smtClean="0"/>
              <a:t>NOVE-JOSSERAND                      	 Hubert</a:t>
            </a:r>
          </a:p>
          <a:p>
            <a:r>
              <a:rPr lang="fr-FR" sz="1200" dirty="0" smtClean="0"/>
              <a:t>MARQUER		    	 Catherine</a:t>
            </a:r>
          </a:p>
          <a:p>
            <a:r>
              <a:rPr lang="fr-FR" sz="1200" dirty="0" smtClean="0"/>
              <a:t>MORHANGE                                                  Françoise</a:t>
            </a:r>
          </a:p>
          <a:p>
            <a:r>
              <a:rPr lang="fr-FR" sz="1200" dirty="0" smtClean="0"/>
              <a:t>VERNET                                             	 Pierre</a:t>
            </a:r>
            <a:endParaRPr lang="fr-FR" sz="1200" dirty="0"/>
          </a:p>
          <a:p>
            <a:endParaRPr lang="fr-FR" sz="1400" dirty="0">
              <a:solidFill>
                <a:schemeClr val="tx1"/>
              </a:solidFill>
            </a:endParaRPr>
          </a:p>
        </p:txBody>
      </p:sp>
      <p:sp>
        <p:nvSpPr>
          <p:cNvPr id="18448" name="Rectangle 297"/>
          <p:cNvSpPr>
            <a:spLocks noChangeArrowheads="1"/>
          </p:cNvSpPr>
          <p:nvPr/>
        </p:nvSpPr>
        <p:spPr bwMode="auto">
          <a:xfrm>
            <a:off x="3306763" y="2733675"/>
            <a:ext cx="80962" cy="157163"/>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8449" name="Rectangle 312"/>
          <p:cNvSpPr>
            <a:spLocks noChangeArrowheads="1"/>
          </p:cNvSpPr>
          <p:nvPr/>
        </p:nvSpPr>
        <p:spPr bwMode="auto">
          <a:xfrm>
            <a:off x="3306763" y="3149600"/>
            <a:ext cx="80962" cy="157163"/>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8450" name="Rectangle 317"/>
          <p:cNvSpPr>
            <a:spLocks noChangeArrowheads="1"/>
          </p:cNvSpPr>
          <p:nvPr/>
        </p:nvSpPr>
        <p:spPr bwMode="auto">
          <a:xfrm>
            <a:off x="3306763" y="3287713"/>
            <a:ext cx="80962" cy="157162"/>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05497" name="Text Box 25"/>
          <p:cNvSpPr txBox="1">
            <a:spLocks noChangeArrowheads="1"/>
          </p:cNvSpPr>
          <p:nvPr/>
        </p:nvSpPr>
        <p:spPr bwMode="auto">
          <a:xfrm>
            <a:off x="457200" y="3933056"/>
            <a:ext cx="9372600" cy="641350"/>
          </a:xfrm>
          <a:prstGeom prst="rect">
            <a:avLst/>
          </a:prstGeom>
          <a:noFill/>
          <a:ln w="9525">
            <a:noFill/>
            <a:miter lim="800000"/>
            <a:headEnd/>
            <a:tailEnd/>
          </a:ln>
          <a:effectLst/>
        </p:spPr>
        <p:txBody>
          <a:bodyPr>
            <a:spAutoFit/>
          </a:bodyPr>
          <a:lstStyle/>
          <a:p>
            <a:pPr marL="457200" indent="-457200">
              <a:defRPr/>
            </a:pPr>
            <a:r>
              <a:rPr lang="fr-FR" sz="2000" b="1" i="1" dirty="0" smtClean="0">
                <a:solidFill>
                  <a:srgbClr val="000099"/>
                </a:solidFill>
                <a:effectLst>
                  <a:outerShdw blurRad="38100" dist="38100" dir="2700000" algn="tl">
                    <a:srgbClr val="C0C0C0"/>
                  </a:outerShdw>
                </a:effectLst>
                <a:latin typeface="Verdana" pitchFamily="34" charset="0"/>
              </a:rPr>
              <a:t>Candidature 2016/Conseil d’administration</a:t>
            </a:r>
            <a:endParaRPr lang="fr-FR" sz="1300" b="1" i="1" dirty="0">
              <a:solidFill>
                <a:srgbClr val="000099"/>
              </a:solidFill>
              <a:effectLst>
                <a:outerShdw blurRad="38100" dist="38100" dir="2700000" algn="tl">
                  <a:srgbClr val="C0C0C0"/>
                </a:outerShdw>
              </a:effectLst>
              <a:latin typeface="Arial" charset="0"/>
              <a:cs typeface="Times New Roman" pitchFamily="18" charset="0"/>
            </a:endParaRPr>
          </a:p>
          <a:p>
            <a:pPr marL="457200" indent="-457200">
              <a:defRPr/>
            </a:pPr>
            <a:endParaRPr lang="fr-FR" sz="1600" b="1" i="1" dirty="0">
              <a:solidFill>
                <a:schemeClr val="tx1"/>
              </a:solidFill>
              <a:effectLst>
                <a:outerShdw blurRad="38100" dist="38100" dir="2700000" algn="tl">
                  <a:srgbClr val="C0C0C0"/>
                </a:outerShdw>
              </a:effectLst>
              <a:latin typeface="Arial" charset="0"/>
              <a:cs typeface="Times New Roman" pitchFamily="18" charset="0"/>
            </a:endParaRPr>
          </a:p>
        </p:txBody>
      </p:sp>
      <p:sp>
        <p:nvSpPr>
          <p:cNvPr id="18452" name="Rectangle 365"/>
          <p:cNvSpPr>
            <a:spLocks noChangeArrowheads="1"/>
          </p:cNvSpPr>
          <p:nvPr/>
        </p:nvSpPr>
        <p:spPr bwMode="auto">
          <a:xfrm>
            <a:off x="3344863" y="5265738"/>
            <a:ext cx="80962" cy="157162"/>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8453" name="Rectangle 370"/>
          <p:cNvSpPr>
            <a:spLocks noChangeArrowheads="1"/>
          </p:cNvSpPr>
          <p:nvPr/>
        </p:nvSpPr>
        <p:spPr bwMode="auto">
          <a:xfrm>
            <a:off x="3344863" y="5403850"/>
            <a:ext cx="80962" cy="157163"/>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8454" name="Rectangle 380"/>
          <p:cNvSpPr>
            <a:spLocks noChangeArrowheads="1"/>
          </p:cNvSpPr>
          <p:nvPr/>
        </p:nvSpPr>
        <p:spPr bwMode="auto">
          <a:xfrm>
            <a:off x="3344863" y="5681663"/>
            <a:ext cx="80962" cy="157162"/>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8455" name="Rectangle 385"/>
          <p:cNvSpPr>
            <a:spLocks noChangeArrowheads="1"/>
          </p:cNvSpPr>
          <p:nvPr/>
        </p:nvSpPr>
        <p:spPr bwMode="auto">
          <a:xfrm>
            <a:off x="3344863" y="5819775"/>
            <a:ext cx="80962" cy="157163"/>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8456" name="Rectangle 390"/>
          <p:cNvSpPr>
            <a:spLocks noChangeArrowheads="1"/>
          </p:cNvSpPr>
          <p:nvPr/>
        </p:nvSpPr>
        <p:spPr bwMode="auto">
          <a:xfrm>
            <a:off x="3344863" y="5957888"/>
            <a:ext cx="80962" cy="157162"/>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8457" name="Rectangle 396"/>
          <p:cNvSpPr>
            <a:spLocks noChangeArrowheads="1"/>
          </p:cNvSpPr>
          <p:nvPr/>
        </p:nvSpPr>
        <p:spPr bwMode="auto">
          <a:xfrm>
            <a:off x="776288" y="4149725"/>
            <a:ext cx="6121400" cy="1346200"/>
          </a:xfrm>
          <a:prstGeom prst="rect">
            <a:avLst/>
          </a:prstGeom>
          <a:noFill/>
          <a:ln w="9525" algn="ctr">
            <a:noFill/>
            <a:miter lim="800000"/>
            <a:headEnd/>
            <a:tailEnd/>
          </a:ln>
        </p:spPr>
        <p:txBody>
          <a:bodyPr lIns="0" tIns="0" rIns="0" bIns="0" anchor="ctr">
            <a:spAutoFit/>
          </a:bodyPr>
          <a:lstStyle/>
          <a:p>
            <a:endParaRPr lang="fr-FR"/>
          </a:p>
        </p:txBody>
      </p:sp>
      <p:sp>
        <p:nvSpPr>
          <p:cNvPr id="18458" name="Rectangle 398"/>
          <p:cNvSpPr>
            <a:spLocks noChangeArrowheads="1"/>
          </p:cNvSpPr>
          <p:nvPr/>
        </p:nvSpPr>
        <p:spPr bwMode="auto">
          <a:xfrm>
            <a:off x="1352550" y="4437063"/>
            <a:ext cx="5545138" cy="1058862"/>
          </a:xfrm>
          <a:prstGeom prst="rect">
            <a:avLst/>
          </a:prstGeom>
          <a:noFill/>
          <a:ln w="9525" algn="ctr">
            <a:noFill/>
            <a:miter lim="800000"/>
            <a:headEnd/>
            <a:tailEnd/>
          </a:ln>
        </p:spPr>
        <p:txBody>
          <a:bodyPr lIns="0" tIns="0" rIns="0" bIns="0" anchor="ctr">
            <a:spAutoFit/>
          </a:bodyPr>
          <a:lstStyle/>
          <a:p>
            <a:endParaRPr lang="fr-FR"/>
          </a:p>
        </p:txBody>
      </p:sp>
      <p:sp>
        <p:nvSpPr>
          <p:cNvPr id="18459" name="Rectangle 399"/>
          <p:cNvSpPr>
            <a:spLocks noChangeArrowheads="1"/>
          </p:cNvSpPr>
          <p:nvPr/>
        </p:nvSpPr>
        <p:spPr bwMode="auto">
          <a:xfrm>
            <a:off x="704850" y="4221163"/>
            <a:ext cx="6264275" cy="1346200"/>
          </a:xfrm>
          <a:prstGeom prst="rect">
            <a:avLst/>
          </a:prstGeom>
          <a:noFill/>
          <a:ln w="9525" algn="ctr">
            <a:noFill/>
            <a:miter lim="800000"/>
            <a:headEnd/>
            <a:tailEnd/>
          </a:ln>
        </p:spPr>
        <p:txBody>
          <a:bodyPr lIns="0" tIns="0" rIns="0" bIns="0" anchor="ctr">
            <a:spAutoFit/>
          </a:bodyPr>
          <a:lstStyle/>
          <a:p>
            <a:endParaRPr lang="fr-FR"/>
          </a:p>
        </p:txBody>
      </p:sp>
      <p:sp>
        <p:nvSpPr>
          <p:cNvPr id="18460" name="Rectangle 401"/>
          <p:cNvSpPr>
            <a:spLocks noChangeArrowheads="1"/>
          </p:cNvSpPr>
          <p:nvPr/>
        </p:nvSpPr>
        <p:spPr bwMode="auto">
          <a:xfrm>
            <a:off x="849313" y="4365625"/>
            <a:ext cx="5975350" cy="1368425"/>
          </a:xfrm>
          <a:prstGeom prst="rect">
            <a:avLst/>
          </a:prstGeom>
          <a:noFill/>
          <a:ln w="9525" algn="ctr">
            <a:noFill/>
            <a:miter lim="800000"/>
            <a:headEnd/>
            <a:tailEnd/>
          </a:ln>
        </p:spPr>
        <p:txBody>
          <a:bodyPr lIns="0" tIns="0" rIns="0" bIns="0" anchor="ctr">
            <a:spAutoFit/>
          </a:bodyPr>
          <a:lstStyle/>
          <a:p>
            <a:endParaRPr lang="fr-FR"/>
          </a:p>
        </p:txBody>
      </p:sp>
      <p:sp>
        <p:nvSpPr>
          <p:cNvPr id="18461" name="Rectangle 402"/>
          <p:cNvSpPr>
            <a:spLocks noChangeArrowheads="1"/>
          </p:cNvSpPr>
          <p:nvPr/>
        </p:nvSpPr>
        <p:spPr bwMode="auto">
          <a:xfrm>
            <a:off x="1136650" y="4437063"/>
            <a:ext cx="914400" cy="914400"/>
          </a:xfrm>
          <a:prstGeom prst="rect">
            <a:avLst/>
          </a:prstGeom>
          <a:noFill/>
          <a:ln w="9525" algn="ctr">
            <a:noFill/>
            <a:miter lim="800000"/>
            <a:headEnd/>
            <a:tailEnd/>
          </a:ln>
        </p:spPr>
        <p:txBody>
          <a:bodyPr wrap="none" lIns="0" tIns="0" rIns="0" bIns="0" anchor="ctr">
            <a:spAutoFit/>
          </a:bodyPr>
          <a:lstStyle/>
          <a:p>
            <a:endParaRPr lang="fr-FR"/>
          </a:p>
        </p:txBody>
      </p:sp>
      <p:sp>
        <p:nvSpPr>
          <p:cNvPr id="18462" name="Rectangle 403"/>
          <p:cNvSpPr>
            <a:spLocks noChangeArrowheads="1"/>
          </p:cNvSpPr>
          <p:nvPr/>
        </p:nvSpPr>
        <p:spPr bwMode="auto">
          <a:xfrm>
            <a:off x="920750" y="4721225"/>
            <a:ext cx="6408738" cy="609600"/>
          </a:xfrm>
          <a:prstGeom prst="rect">
            <a:avLst/>
          </a:prstGeom>
          <a:noFill/>
          <a:ln w="9525" algn="ctr">
            <a:noFill/>
            <a:miter lim="800000"/>
            <a:headEnd/>
            <a:tailEnd/>
          </a:ln>
        </p:spPr>
        <p:txBody>
          <a:bodyPr lIns="0" tIns="0" rIns="0" bIns="0" anchor="ctr">
            <a:spAutoFit/>
          </a:bodyPr>
          <a:lstStyle/>
          <a:p>
            <a:pPr algn="ctr"/>
            <a:endParaRPr lang="fr-FR"/>
          </a:p>
          <a:p>
            <a:pPr algn="ctr"/>
            <a:r>
              <a:rPr lang="fr-FR"/>
              <a:t>	</a:t>
            </a:r>
          </a:p>
          <a:p>
            <a:pPr algn="ctr"/>
            <a:endParaRPr lang="fr-FR"/>
          </a:p>
          <a:p>
            <a:pPr algn="ctr"/>
            <a:endParaRPr lang="fr-FR"/>
          </a:p>
        </p:txBody>
      </p:sp>
      <p:sp>
        <p:nvSpPr>
          <p:cNvPr id="18463" name="Rectangle 404"/>
          <p:cNvSpPr>
            <a:spLocks noChangeArrowheads="1"/>
          </p:cNvSpPr>
          <p:nvPr/>
        </p:nvSpPr>
        <p:spPr bwMode="auto">
          <a:xfrm>
            <a:off x="2360613" y="4437063"/>
            <a:ext cx="4392612" cy="720725"/>
          </a:xfrm>
          <a:prstGeom prst="rect">
            <a:avLst/>
          </a:prstGeom>
          <a:noFill/>
          <a:ln w="9525" algn="ctr">
            <a:noFill/>
            <a:miter lim="800000"/>
            <a:headEnd/>
            <a:tailEnd/>
          </a:ln>
        </p:spPr>
        <p:txBody>
          <a:bodyPr wrap="none" lIns="0" tIns="0" rIns="0" bIns="0" anchor="ctr">
            <a:spAutoFit/>
          </a:bodyPr>
          <a:lstStyle/>
          <a:p>
            <a:endParaRPr lang="fr-FR"/>
          </a:p>
        </p:txBody>
      </p:sp>
      <p:sp>
        <p:nvSpPr>
          <p:cNvPr id="18464" name="Rectangle 405"/>
          <p:cNvSpPr>
            <a:spLocks noChangeArrowheads="1"/>
          </p:cNvSpPr>
          <p:nvPr/>
        </p:nvSpPr>
        <p:spPr bwMode="auto">
          <a:xfrm>
            <a:off x="488950" y="4365625"/>
            <a:ext cx="1871663" cy="71438"/>
          </a:xfrm>
          <a:prstGeom prst="rect">
            <a:avLst/>
          </a:prstGeom>
          <a:noFill/>
          <a:ln w="9525" algn="ctr">
            <a:noFill/>
            <a:miter lim="800000"/>
            <a:headEnd/>
            <a:tailEnd/>
          </a:ln>
        </p:spPr>
        <p:txBody>
          <a:bodyPr wrap="none" lIns="0" tIns="0" rIns="0" bIns="0" anchor="ctr">
            <a:spAutoFit/>
          </a:bodyPr>
          <a:lstStyle/>
          <a:p>
            <a:endParaRPr lang="fr-FR"/>
          </a:p>
        </p:txBody>
      </p:sp>
      <p:sp>
        <p:nvSpPr>
          <p:cNvPr id="18465" name="Rectangle 406"/>
          <p:cNvSpPr>
            <a:spLocks noChangeArrowheads="1"/>
          </p:cNvSpPr>
          <p:nvPr/>
        </p:nvSpPr>
        <p:spPr bwMode="auto">
          <a:xfrm>
            <a:off x="776288" y="3861048"/>
            <a:ext cx="6840537" cy="1657350"/>
          </a:xfrm>
          <a:prstGeom prst="rect">
            <a:avLst/>
          </a:prstGeom>
          <a:noFill/>
          <a:ln w="9525" algn="ctr">
            <a:noFill/>
            <a:miter lim="800000"/>
            <a:headEnd/>
            <a:tailEnd/>
          </a:ln>
        </p:spPr>
        <p:txBody>
          <a:bodyPr lIns="0" tIns="0" rIns="0" bIns="0" anchor="ctr">
            <a:spAutoFit/>
          </a:bodyPr>
          <a:lstStyle/>
          <a:p>
            <a:endParaRPr lang="fr-FR"/>
          </a:p>
        </p:txBody>
      </p:sp>
      <p:sp>
        <p:nvSpPr>
          <p:cNvPr id="18466" name="Rectangle 407"/>
          <p:cNvSpPr>
            <a:spLocks noChangeArrowheads="1"/>
          </p:cNvSpPr>
          <p:nvPr/>
        </p:nvSpPr>
        <p:spPr bwMode="auto">
          <a:xfrm>
            <a:off x="631825" y="4365625"/>
            <a:ext cx="7129463" cy="1727200"/>
          </a:xfrm>
          <a:prstGeom prst="rect">
            <a:avLst/>
          </a:prstGeom>
          <a:noFill/>
          <a:ln w="9525" algn="ctr">
            <a:noFill/>
            <a:miter lim="800000"/>
            <a:headEnd/>
            <a:tailEnd/>
          </a:ln>
        </p:spPr>
        <p:txBody>
          <a:bodyPr lIns="0" tIns="0" rIns="0" bIns="0" anchor="ctr">
            <a:spAutoFit/>
          </a:bodyPr>
          <a:lstStyle/>
          <a:p>
            <a:endParaRPr lang="fr-FR"/>
          </a:p>
        </p:txBody>
      </p:sp>
      <p:sp>
        <p:nvSpPr>
          <p:cNvPr id="18467" name="Rectangle 408"/>
          <p:cNvSpPr>
            <a:spLocks noChangeArrowheads="1"/>
          </p:cNvSpPr>
          <p:nvPr/>
        </p:nvSpPr>
        <p:spPr bwMode="auto">
          <a:xfrm>
            <a:off x="2360613" y="4508500"/>
            <a:ext cx="4679950" cy="1152525"/>
          </a:xfrm>
          <a:prstGeom prst="rect">
            <a:avLst/>
          </a:prstGeom>
          <a:noFill/>
          <a:ln w="9525" algn="ctr">
            <a:noFill/>
            <a:miter lim="800000"/>
            <a:headEnd/>
            <a:tailEnd/>
          </a:ln>
        </p:spPr>
        <p:txBody>
          <a:bodyPr wrap="none" lIns="0" tIns="0" rIns="0" bIns="0" anchor="ctr">
            <a:spAutoFit/>
          </a:bodyPr>
          <a:lstStyle/>
          <a:p>
            <a:endParaRPr lang="fr-FR"/>
          </a:p>
        </p:txBody>
      </p:sp>
      <p:sp>
        <p:nvSpPr>
          <p:cNvPr id="18468" name="Rectangle 409"/>
          <p:cNvSpPr>
            <a:spLocks noChangeArrowheads="1"/>
          </p:cNvSpPr>
          <p:nvPr/>
        </p:nvSpPr>
        <p:spPr bwMode="auto">
          <a:xfrm>
            <a:off x="776288" y="4365625"/>
            <a:ext cx="6913562" cy="1511300"/>
          </a:xfrm>
          <a:prstGeom prst="rect">
            <a:avLst/>
          </a:prstGeom>
          <a:noFill/>
          <a:ln w="9525" algn="ctr">
            <a:noFill/>
            <a:miter lim="800000"/>
            <a:headEnd/>
            <a:tailEnd/>
          </a:ln>
        </p:spPr>
        <p:txBody>
          <a:bodyPr lIns="0" tIns="0" rIns="0" bIns="0" anchor="ctr">
            <a:spAutoFit/>
          </a:bodyPr>
          <a:lstStyle/>
          <a:p>
            <a:endParaRPr lang="fr-FR"/>
          </a:p>
        </p:txBody>
      </p:sp>
      <p:sp>
        <p:nvSpPr>
          <p:cNvPr id="18469" name="Rectangle 410"/>
          <p:cNvSpPr>
            <a:spLocks noChangeArrowheads="1"/>
          </p:cNvSpPr>
          <p:nvPr/>
        </p:nvSpPr>
        <p:spPr bwMode="auto">
          <a:xfrm>
            <a:off x="560388" y="3212976"/>
            <a:ext cx="6985000" cy="1439863"/>
          </a:xfrm>
          <a:prstGeom prst="rect">
            <a:avLst/>
          </a:prstGeom>
          <a:noFill/>
          <a:ln w="9525" algn="ctr">
            <a:noFill/>
            <a:miter lim="800000"/>
            <a:headEnd/>
            <a:tailEnd/>
          </a:ln>
        </p:spPr>
        <p:txBody>
          <a:bodyPr lIns="0" tIns="0" rIns="0" bIns="0" anchor="ctr">
            <a:spAutoFit/>
          </a:bodyPr>
          <a:lstStyle/>
          <a:p>
            <a:endParaRPr lang="fr-FR"/>
          </a:p>
        </p:txBody>
      </p:sp>
      <p:sp>
        <p:nvSpPr>
          <p:cNvPr id="18470" name="Rectangle 411"/>
          <p:cNvSpPr>
            <a:spLocks noChangeArrowheads="1"/>
          </p:cNvSpPr>
          <p:nvPr/>
        </p:nvSpPr>
        <p:spPr bwMode="auto">
          <a:xfrm>
            <a:off x="5457825" y="5013325"/>
            <a:ext cx="914400" cy="914400"/>
          </a:xfrm>
          <a:prstGeom prst="rect">
            <a:avLst/>
          </a:prstGeom>
          <a:noFill/>
          <a:ln w="9525" algn="ctr">
            <a:noFill/>
            <a:miter lim="800000"/>
            <a:headEnd/>
            <a:tailEnd/>
          </a:ln>
        </p:spPr>
        <p:txBody>
          <a:bodyPr wrap="none" lIns="0" tIns="0" rIns="0" bIns="0" anchor="ctr">
            <a:spAutoFit/>
          </a:bodyPr>
          <a:lstStyle/>
          <a:p>
            <a:endParaRPr lang="fr-FR"/>
          </a:p>
        </p:txBody>
      </p:sp>
      <p:sp>
        <p:nvSpPr>
          <p:cNvPr id="18471" name="Rectangle 412"/>
          <p:cNvSpPr>
            <a:spLocks noChangeArrowheads="1"/>
          </p:cNvSpPr>
          <p:nvPr/>
        </p:nvSpPr>
        <p:spPr bwMode="auto">
          <a:xfrm>
            <a:off x="7185025" y="5157788"/>
            <a:ext cx="914400" cy="914400"/>
          </a:xfrm>
          <a:prstGeom prst="rect">
            <a:avLst/>
          </a:prstGeom>
          <a:noFill/>
          <a:ln w="9525" algn="ctr">
            <a:noFill/>
            <a:miter lim="800000"/>
            <a:headEnd/>
            <a:tailEnd/>
          </a:ln>
        </p:spPr>
        <p:txBody>
          <a:bodyPr wrap="none" lIns="0" tIns="0" rIns="0" bIns="0" anchor="ctr">
            <a:spAutoFit/>
          </a:bodyPr>
          <a:lstStyle/>
          <a:p>
            <a:endParaRPr lang="fr-FR"/>
          </a:p>
        </p:txBody>
      </p:sp>
      <p:sp>
        <p:nvSpPr>
          <p:cNvPr id="18472" name="Rectangle 413"/>
          <p:cNvSpPr>
            <a:spLocks noChangeArrowheads="1"/>
          </p:cNvSpPr>
          <p:nvPr/>
        </p:nvSpPr>
        <p:spPr bwMode="auto">
          <a:xfrm>
            <a:off x="560388" y="4221163"/>
            <a:ext cx="6553200" cy="936625"/>
          </a:xfrm>
          <a:prstGeom prst="rect">
            <a:avLst/>
          </a:prstGeom>
          <a:noFill/>
          <a:ln w="9525" algn="ctr">
            <a:noFill/>
            <a:miter lim="800000"/>
            <a:headEnd/>
            <a:tailEnd/>
          </a:ln>
        </p:spPr>
        <p:txBody>
          <a:bodyPr wrap="none" lIns="0" tIns="0" rIns="0" bIns="0" anchor="ctr">
            <a:spAutoFit/>
          </a:bodyPr>
          <a:lstStyle/>
          <a:p>
            <a:endParaRPr lang="fr-FR"/>
          </a:p>
        </p:txBody>
      </p:sp>
      <p:sp>
        <p:nvSpPr>
          <p:cNvPr id="18473" name="Rectangle 414"/>
          <p:cNvSpPr>
            <a:spLocks noChangeArrowheads="1"/>
          </p:cNvSpPr>
          <p:nvPr/>
        </p:nvSpPr>
        <p:spPr bwMode="auto">
          <a:xfrm>
            <a:off x="849313" y="5180013"/>
            <a:ext cx="7056437" cy="609600"/>
          </a:xfrm>
          <a:prstGeom prst="rect">
            <a:avLst/>
          </a:prstGeom>
          <a:noFill/>
          <a:ln w="9525" algn="ctr">
            <a:noFill/>
            <a:miter lim="800000"/>
            <a:headEnd/>
            <a:tailEnd/>
          </a:ln>
        </p:spPr>
        <p:txBody>
          <a:bodyPr lIns="0" tIns="0" rIns="0" bIns="0" anchor="ctr">
            <a:spAutoFit/>
          </a:bodyPr>
          <a:lstStyle/>
          <a:p>
            <a:pPr algn="ctr"/>
            <a:endParaRPr lang="fr-FR"/>
          </a:p>
          <a:p>
            <a:pPr algn="ctr"/>
            <a:endParaRPr lang="fr-FR"/>
          </a:p>
          <a:p>
            <a:pPr algn="ctr"/>
            <a:endParaRPr lang="fr-FR"/>
          </a:p>
          <a:p>
            <a:pPr algn="ctr"/>
            <a:endParaRPr lang="fr-FR"/>
          </a:p>
        </p:txBody>
      </p:sp>
      <p:sp>
        <p:nvSpPr>
          <p:cNvPr id="18474" name="Rectangle 415"/>
          <p:cNvSpPr>
            <a:spLocks noChangeArrowheads="1"/>
          </p:cNvSpPr>
          <p:nvPr/>
        </p:nvSpPr>
        <p:spPr bwMode="auto">
          <a:xfrm>
            <a:off x="4089400" y="4868863"/>
            <a:ext cx="914400" cy="914400"/>
          </a:xfrm>
          <a:prstGeom prst="rect">
            <a:avLst/>
          </a:prstGeom>
          <a:noFill/>
          <a:ln w="9525" algn="ctr">
            <a:noFill/>
            <a:miter lim="800000"/>
            <a:headEnd/>
            <a:tailEnd/>
          </a:ln>
        </p:spPr>
        <p:txBody>
          <a:bodyPr wrap="none" lIns="0" tIns="0" rIns="0" bIns="0" anchor="ctr">
            <a:spAutoFit/>
          </a:bodyPr>
          <a:lstStyle/>
          <a:p>
            <a:endParaRPr lang="fr-FR"/>
          </a:p>
        </p:txBody>
      </p:sp>
      <p:sp>
        <p:nvSpPr>
          <p:cNvPr id="18476" name="Rectangle 422"/>
          <p:cNvSpPr>
            <a:spLocks noChangeArrowheads="1"/>
          </p:cNvSpPr>
          <p:nvPr/>
        </p:nvSpPr>
        <p:spPr bwMode="auto">
          <a:xfrm>
            <a:off x="560512" y="4005064"/>
            <a:ext cx="7201718" cy="2400657"/>
          </a:xfrm>
          <a:prstGeom prst="rect">
            <a:avLst/>
          </a:prstGeom>
          <a:noFill/>
          <a:ln w="9525" algn="ctr">
            <a:noFill/>
            <a:miter lim="800000"/>
            <a:headEnd/>
            <a:tailEnd/>
          </a:ln>
        </p:spPr>
        <p:txBody>
          <a:bodyPr wrap="square" lIns="0" tIns="0" rIns="0" bIns="0">
            <a:spAutoFit/>
          </a:bodyPr>
          <a:lstStyle/>
          <a:p>
            <a:r>
              <a:rPr lang="fr-FR" dirty="0"/>
              <a:t> </a:t>
            </a:r>
            <a:endParaRPr lang="fr-FR" sz="1200" i="1" dirty="0" smtClean="0"/>
          </a:p>
          <a:p>
            <a:endParaRPr lang="fr-FR" sz="1200" i="1" dirty="0" smtClean="0"/>
          </a:p>
          <a:p>
            <a:r>
              <a:rPr lang="fr-FR" sz="1200" dirty="0" smtClean="0"/>
              <a:t>              HUGOT                         	                Gilles	                à titre personnel</a:t>
            </a:r>
          </a:p>
          <a:p>
            <a:endParaRPr lang="fr-FR" sz="1200" dirty="0" smtClean="0"/>
          </a:p>
          <a:p>
            <a:r>
              <a:rPr lang="fr-FR" sz="2000" b="1" i="1" dirty="0" smtClean="0">
                <a:solidFill>
                  <a:schemeClr val="accent2">
                    <a:lumMod val="75000"/>
                  </a:schemeClr>
                </a:solidFill>
                <a:latin typeface="Verdana" pitchFamily="34" charset="0"/>
                <a:ea typeface="Verdana" pitchFamily="34" charset="0"/>
                <a:cs typeface="Verdana" pitchFamily="34" charset="0"/>
              </a:rPr>
              <a:t>Démission du mandat d’administrateur :</a:t>
            </a:r>
            <a:r>
              <a:rPr lang="fr-FR" sz="2000" b="1" i="1" dirty="0" smtClean="0">
                <a:solidFill>
                  <a:schemeClr val="accent2">
                    <a:lumMod val="50000"/>
                  </a:schemeClr>
                </a:solidFill>
                <a:latin typeface="Verdana" pitchFamily="34" charset="0"/>
                <a:ea typeface="Verdana" pitchFamily="34" charset="0"/>
                <a:cs typeface="Verdana" pitchFamily="34" charset="0"/>
              </a:rPr>
              <a:t/>
            </a:r>
            <a:br>
              <a:rPr lang="fr-FR" sz="2000" b="1" i="1" dirty="0" smtClean="0">
                <a:solidFill>
                  <a:schemeClr val="accent2">
                    <a:lumMod val="50000"/>
                  </a:schemeClr>
                </a:solidFill>
                <a:latin typeface="Verdana" pitchFamily="34" charset="0"/>
                <a:ea typeface="Verdana" pitchFamily="34" charset="0"/>
                <a:cs typeface="Verdana" pitchFamily="34" charset="0"/>
              </a:rPr>
            </a:br>
            <a:endParaRPr lang="fr-FR" sz="2000" b="1" i="1" dirty="0" smtClean="0">
              <a:solidFill>
                <a:schemeClr val="accent2">
                  <a:lumMod val="50000"/>
                </a:schemeClr>
              </a:solidFill>
              <a:latin typeface="Verdana" pitchFamily="34" charset="0"/>
              <a:ea typeface="Verdana" pitchFamily="34" charset="0"/>
              <a:cs typeface="Verdana" pitchFamily="34" charset="0"/>
            </a:endParaRPr>
          </a:p>
          <a:p>
            <a:r>
              <a:rPr lang="fr-FR" sz="1400" dirty="0" smtClean="0"/>
              <a:t>	L’assemblée prend acte de la démission de Marguerite VINCENOT de son mandat d’administrateur de notre association, et la remercie vivement de son action menée de 2013 à 2015.</a:t>
            </a:r>
            <a:endParaRPr lang="fr-FR" sz="1400" dirty="0"/>
          </a:p>
          <a:p>
            <a:endParaRPr lang="fr-FR" sz="1200" i="1" dirty="0"/>
          </a:p>
          <a:p>
            <a:endParaRPr lang="fr-FR" i="1" dirty="0"/>
          </a:p>
          <a:p>
            <a:endParaRPr lang="fr-FR" dirty="0"/>
          </a:p>
          <a:p>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logo1 ADE"/>
          <p:cNvPicPr>
            <a:picLocks noChangeAspect="1" noChangeArrowheads="1"/>
          </p:cNvPicPr>
          <p:nvPr/>
        </p:nvPicPr>
        <p:blipFill>
          <a:blip r:embed="rId2" cstate="print"/>
          <a:srcRect/>
          <a:stretch>
            <a:fillRect/>
          </a:stretch>
        </p:blipFill>
        <p:spPr bwMode="auto">
          <a:xfrm>
            <a:off x="292100" y="139700"/>
            <a:ext cx="1041400" cy="887413"/>
          </a:xfrm>
          <a:prstGeom prst="rect">
            <a:avLst/>
          </a:prstGeom>
          <a:noFill/>
          <a:ln w="9525">
            <a:noFill/>
            <a:miter lim="800000"/>
            <a:headEnd/>
            <a:tailEnd/>
          </a:ln>
        </p:spPr>
      </p:pic>
      <p:sp>
        <p:nvSpPr>
          <p:cNvPr id="18435"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18436"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18437"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18438"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18439"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18440"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18441"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18442"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18443"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endParaRPr lang="fr-FR" dirty="0">
              <a:solidFill>
                <a:schemeClr val="bg2"/>
              </a:solidFill>
              <a:latin typeface="Arial" charset="0"/>
            </a:endParaRPr>
          </a:p>
        </p:txBody>
      </p:sp>
      <p:sp>
        <p:nvSpPr>
          <p:cNvPr id="105491" name="Text Box 19"/>
          <p:cNvSpPr txBox="1">
            <a:spLocks noChangeArrowheads="1"/>
          </p:cNvSpPr>
          <p:nvPr/>
        </p:nvSpPr>
        <p:spPr bwMode="auto">
          <a:xfrm>
            <a:off x="533400" y="1052736"/>
            <a:ext cx="9372600" cy="400110"/>
          </a:xfrm>
          <a:prstGeom prst="rect">
            <a:avLst/>
          </a:prstGeom>
          <a:noFill/>
          <a:ln w="9525">
            <a:noFill/>
            <a:miter lim="800000"/>
            <a:headEnd/>
            <a:tailEnd/>
          </a:ln>
          <a:effectLst/>
        </p:spPr>
        <p:txBody>
          <a:bodyPr>
            <a:spAutoFit/>
          </a:bodyPr>
          <a:lstStyle/>
          <a:p>
            <a:pPr marL="457200" indent="-457200">
              <a:defRPr/>
            </a:pPr>
            <a:r>
              <a:rPr lang="fr-FR" sz="2000" b="1" i="1" dirty="0" smtClean="0">
                <a:solidFill>
                  <a:schemeClr val="accent2">
                    <a:lumMod val="75000"/>
                  </a:schemeClr>
                </a:solidFill>
                <a:effectLst>
                  <a:outerShdw blurRad="38100" dist="38100" dir="2700000" algn="tl">
                    <a:srgbClr val="C0C0C0"/>
                  </a:outerShdw>
                </a:effectLst>
                <a:latin typeface="Verdana" pitchFamily="34" charset="0"/>
                <a:cs typeface="+mn-cs"/>
              </a:rPr>
              <a:t>Nouveau Conseil d’administration</a:t>
            </a:r>
            <a:endParaRPr lang="fr-FR" sz="1600" b="1" i="1" dirty="0">
              <a:solidFill>
                <a:schemeClr val="accent2">
                  <a:lumMod val="75000"/>
                </a:schemeClr>
              </a:solidFill>
              <a:effectLst>
                <a:outerShdw blurRad="38100" dist="38100" dir="2700000" algn="tl">
                  <a:srgbClr val="C0C0C0"/>
                </a:outerShdw>
              </a:effectLst>
              <a:latin typeface="Arial" charset="0"/>
              <a:cs typeface="Times New Roman" charset="0"/>
            </a:endParaRPr>
          </a:p>
        </p:txBody>
      </p:sp>
      <p:sp>
        <p:nvSpPr>
          <p:cNvPr id="18445" name="Rectangle 289"/>
          <p:cNvSpPr>
            <a:spLocks noChangeArrowheads="1"/>
          </p:cNvSpPr>
          <p:nvPr/>
        </p:nvSpPr>
        <p:spPr bwMode="auto">
          <a:xfrm>
            <a:off x="560388" y="2644775"/>
            <a:ext cx="28575" cy="136525"/>
          </a:xfrm>
          <a:prstGeom prst="rect">
            <a:avLst/>
          </a:prstGeom>
          <a:noFill/>
          <a:ln w="9525">
            <a:noFill/>
            <a:miter lim="800000"/>
            <a:headEnd/>
            <a:tailEnd/>
          </a:ln>
        </p:spPr>
        <p:txBody>
          <a:bodyPr wrap="none" lIns="0" tIns="0" rIns="0" bIns="0">
            <a:spAutoFit/>
          </a:bodyPr>
          <a:lstStyle/>
          <a:p>
            <a:r>
              <a:rPr lang="fr-FR" sz="900"/>
              <a:t> </a:t>
            </a:r>
            <a:endParaRPr lang="fr-FR" sz="1400">
              <a:solidFill>
                <a:schemeClr val="tx1"/>
              </a:solidFill>
            </a:endParaRPr>
          </a:p>
        </p:txBody>
      </p:sp>
      <p:sp>
        <p:nvSpPr>
          <p:cNvPr id="18446" name="Rectangle 292"/>
          <p:cNvSpPr>
            <a:spLocks noChangeArrowheads="1"/>
          </p:cNvSpPr>
          <p:nvPr/>
        </p:nvSpPr>
        <p:spPr bwMode="auto">
          <a:xfrm>
            <a:off x="3306763" y="2595563"/>
            <a:ext cx="80962" cy="157162"/>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8447" name="Rectangle 296"/>
          <p:cNvSpPr>
            <a:spLocks noChangeArrowheads="1"/>
          </p:cNvSpPr>
          <p:nvPr/>
        </p:nvSpPr>
        <p:spPr bwMode="auto">
          <a:xfrm>
            <a:off x="1065213" y="1484784"/>
            <a:ext cx="6192837" cy="2585323"/>
          </a:xfrm>
          <a:prstGeom prst="rect">
            <a:avLst/>
          </a:prstGeom>
          <a:noFill/>
          <a:ln w="9525">
            <a:noFill/>
            <a:miter lim="800000"/>
            <a:headEnd/>
            <a:tailEnd/>
          </a:ln>
        </p:spPr>
        <p:txBody>
          <a:bodyPr lIns="0" tIns="0" rIns="0" bIns="0">
            <a:spAutoFit/>
          </a:bodyPr>
          <a:lstStyle/>
          <a:p>
            <a:r>
              <a:rPr lang="fr-FR" dirty="0"/>
              <a:t>	</a:t>
            </a:r>
          </a:p>
          <a:p>
            <a:r>
              <a:rPr lang="fr-FR" dirty="0"/>
              <a:t> </a:t>
            </a:r>
            <a:r>
              <a:rPr lang="fr-FR" sz="1200" dirty="0"/>
              <a:t>BATTISTELLI	    	</a:t>
            </a:r>
            <a:r>
              <a:rPr lang="fr-FR" sz="1200" dirty="0" smtClean="0"/>
              <a:t> </a:t>
            </a:r>
            <a:r>
              <a:rPr lang="fr-FR" sz="1200" dirty="0"/>
              <a:t>Benoît		</a:t>
            </a:r>
            <a:r>
              <a:rPr lang="fr-FR" sz="1200" dirty="0" smtClean="0"/>
              <a:t> </a:t>
            </a:r>
            <a:r>
              <a:rPr lang="fr-FR" sz="1200" dirty="0"/>
              <a:t>Président d’honneur</a:t>
            </a:r>
          </a:p>
          <a:p>
            <a:r>
              <a:rPr lang="fr-FR" sz="1200" dirty="0"/>
              <a:t> </a:t>
            </a:r>
          </a:p>
          <a:p>
            <a:r>
              <a:rPr lang="fr-FR" sz="1200" dirty="0"/>
              <a:t>JOMIER	   	   </a:t>
            </a:r>
            <a:r>
              <a:rPr lang="fr-FR" sz="1200" dirty="0" smtClean="0"/>
              <a:t>	 </a:t>
            </a:r>
            <a:r>
              <a:rPr lang="fr-FR" sz="1200" dirty="0"/>
              <a:t>Pierre	   	 Président</a:t>
            </a:r>
          </a:p>
          <a:p>
            <a:r>
              <a:rPr lang="fr-FR" sz="1200" dirty="0" smtClean="0"/>
              <a:t>de </a:t>
            </a:r>
            <a:r>
              <a:rPr lang="fr-FR" sz="1200" dirty="0"/>
              <a:t>RUSSE    		   </a:t>
            </a:r>
            <a:r>
              <a:rPr lang="fr-FR" sz="1200" dirty="0" smtClean="0"/>
              <a:t>	 </a:t>
            </a:r>
            <a:r>
              <a:rPr lang="fr-FR" sz="1200" dirty="0"/>
              <a:t>Henri	 	 Vice Président</a:t>
            </a:r>
          </a:p>
          <a:p>
            <a:r>
              <a:rPr lang="fr-FR" sz="1200" dirty="0" smtClean="0">
                <a:solidFill>
                  <a:schemeClr val="tx1"/>
                </a:solidFill>
              </a:rPr>
              <a:t>FRANCK</a:t>
            </a:r>
            <a:r>
              <a:rPr lang="fr-FR" sz="1200" dirty="0"/>
              <a:t>		  </a:t>
            </a:r>
            <a:r>
              <a:rPr lang="fr-FR" sz="1200" dirty="0" smtClean="0"/>
              <a:t>	 Maurice-Michel</a:t>
            </a:r>
            <a:r>
              <a:rPr lang="fr-FR" sz="1200" dirty="0"/>
              <a:t>	 Secrétaire général </a:t>
            </a:r>
          </a:p>
          <a:p>
            <a:r>
              <a:rPr lang="fr-FR" sz="1200" dirty="0" smtClean="0"/>
              <a:t>BUTEL</a:t>
            </a:r>
            <a:r>
              <a:rPr lang="fr-FR" sz="1200" dirty="0"/>
              <a:t>	 	    </a:t>
            </a:r>
            <a:r>
              <a:rPr lang="fr-FR" sz="1200" dirty="0" smtClean="0"/>
              <a:t>	 Eric</a:t>
            </a:r>
            <a:r>
              <a:rPr lang="fr-FR" sz="1200" dirty="0"/>
              <a:t>	   	 </a:t>
            </a:r>
            <a:r>
              <a:rPr lang="fr-FR" sz="1200" dirty="0" smtClean="0"/>
              <a:t>Trésorier</a:t>
            </a:r>
          </a:p>
          <a:p>
            <a:r>
              <a:rPr lang="fr-FR" sz="1200" dirty="0" smtClean="0"/>
              <a:t>DEMARQUAY		 Dominique</a:t>
            </a:r>
          </a:p>
          <a:p>
            <a:r>
              <a:rPr lang="fr-FR" sz="1200" dirty="0" smtClean="0"/>
              <a:t>HUGOT 		   	 Gilles</a:t>
            </a:r>
          </a:p>
          <a:p>
            <a:r>
              <a:rPr lang="fr-FR" sz="1200" dirty="0" smtClean="0"/>
              <a:t>NOVE-JOSSERAND                      	 Hubert</a:t>
            </a:r>
          </a:p>
          <a:p>
            <a:r>
              <a:rPr lang="fr-FR" sz="1200" dirty="0" smtClean="0"/>
              <a:t>MARQUER		    	 Catherine</a:t>
            </a:r>
          </a:p>
          <a:p>
            <a:r>
              <a:rPr lang="fr-FR" sz="1200" dirty="0" smtClean="0"/>
              <a:t>MORHANGE                                                  Françoise</a:t>
            </a:r>
          </a:p>
          <a:p>
            <a:r>
              <a:rPr lang="fr-FR" sz="1200" dirty="0" smtClean="0"/>
              <a:t>VERNET                                             	 Pierre</a:t>
            </a:r>
            <a:endParaRPr lang="fr-FR" sz="1200" dirty="0"/>
          </a:p>
          <a:p>
            <a:endParaRPr lang="fr-FR" sz="1400" dirty="0">
              <a:solidFill>
                <a:schemeClr val="tx1"/>
              </a:solidFill>
            </a:endParaRPr>
          </a:p>
        </p:txBody>
      </p:sp>
      <p:sp>
        <p:nvSpPr>
          <p:cNvPr id="18448" name="Rectangle 297"/>
          <p:cNvSpPr>
            <a:spLocks noChangeArrowheads="1"/>
          </p:cNvSpPr>
          <p:nvPr/>
        </p:nvSpPr>
        <p:spPr bwMode="auto">
          <a:xfrm>
            <a:off x="3306763" y="2733675"/>
            <a:ext cx="80962" cy="157163"/>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8449" name="Rectangle 312"/>
          <p:cNvSpPr>
            <a:spLocks noChangeArrowheads="1"/>
          </p:cNvSpPr>
          <p:nvPr/>
        </p:nvSpPr>
        <p:spPr bwMode="auto">
          <a:xfrm>
            <a:off x="3306763" y="3149600"/>
            <a:ext cx="80962" cy="157163"/>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8450" name="Rectangle 317"/>
          <p:cNvSpPr>
            <a:spLocks noChangeArrowheads="1"/>
          </p:cNvSpPr>
          <p:nvPr/>
        </p:nvSpPr>
        <p:spPr bwMode="auto">
          <a:xfrm>
            <a:off x="3306763" y="3287713"/>
            <a:ext cx="80962" cy="157162"/>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05497" name="Text Box 25"/>
          <p:cNvSpPr txBox="1">
            <a:spLocks noChangeArrowheads="1"/>
          </p:cNvSpPr>
          <p:nvPr/>
        </p:nvSpPr>
        <p:spPr bwMode="auto">
          <a:xfrm>
            <a:off x="457200" y="3933056"/>
            <a:ext cx="9372600" cy="641350"/>
          </a:xfrm>
          <a:prstGeom prst="rect">
            <a:avLst/>
          </a:prstGeom>
          <a:noFill/>
          <a:ln w="9525">
            <a:noFill/>
            <a:miter lim="800000"/>
            <a:headEnd/>
            <a:tailEnd/>
          </a:ln>
          <a:effectLst/>
        </p:spPr>
        <p:txBody>
          <a:bodyPr>
            <a:spAutoFit/>
          </a:bodyPr>
          <a:lstStyle/>
          <a:p>
            <a:pPr marL="457200" indent="-457200">
              <a:defRPr/>
            </a:pPr>
            <a:r>
              <a:rPr lang="fr-FR" sz="2000" b="1" i="1" dirty="0" smtClean="0">
                <a:solidFill>
                  <a:srgbClr val="000099"/>
                </a:solidFill>
                <a:effectLst>
                  <a:outerShdw blurRad="38100" dist="38100" dir="2700000" algn="tl">
                    <a:srgbClr val="C0C0C0"/>
                  </a:outerShdw>
                </a:effectLst>
                <a:latin typeface="Verdana" pitchFamily="34" charset="0"/>
              </a:rPr>
              <a:t>Renouvellement à venir du Conseil d’administration</a:t>
            </a:r>
            <a:endParaRPr lang="fr-FR" sz="1300" b="1" i="1" dirty="0">
              <a:solidFill>
                <a:srgbClr val="000099"/>
              </a:solidFill>
              <a:effectLst>
                <a:outerShdw blurRad="38100" dist="38100" dir="2700000" algn="tl">
                  <a:srgbClr val="C0C0C0"/>
                </a:outerShdw>
              </a:effectLst>
              <a:latin typeface="Arial" charset="0"/>
              <a:cs typeface="Times New Roman" pitchFamily="18" charset="0"/>
            </a:endParaRPr>
          </a:p>
          <a:p>
            <a:pPr marL="457200" indent="-457200">
              <a:defRPr/>
            </a:pPr>
            <a:endParaRPr lang="fr-FR" sz="1600" b="1" i="1" dirty="0">
              <a:solidFill>
                <a:schemeClr val="tx1"/>
              </a:solidFill>
              <a:effectLst>
                <a:outerShdw blurRad="38100" dist="38100" dir="2700000" algn="tl">
                  <a:srgbClr val="C0C0C0"/>
                </a:outerShdw>
              </a:effectLst>
              <a:latin typeface="Arial" charset="0"/>
              <a:cs typeface="Times New Roman" pitchFamily="18" charset="0"/>
            </a:endParaRPr>
          </a:p>
        </p:txBody>
      </p:sp>
      <p:sp>
        <p:nvSpPr>
          <p:cNvPr id="18452" name="Rectangle 365"/>
          <p:cNvSpPr>
            <a:spLocks noChangeArrowheads="1"/>
          </p:cNvSpPr>
          <p:nvPr/>
        </p:nvSpPr>
        <p:spPr bwMode="auto">
          <a:xfrm>
            <a:off x="3344863" y="5265738"/>
            <a:ext cx="80962" cy="157162"/>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8453" name="Rectangle 370"/>
          <p:cNvSpPr>
            <a:spLocks noChangeArrowheads="1"/>
          </p:cNvSpPr>
          <p:nvPr/>
        </p:nvSpPr>
        <p:spPr bwMode="auto">
          <a:xfrm>
            <a:off x="3344863" y="5403850"/>
            <a:ext cx="80962" cy="157163"/>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8454" name="Rectangle 380"/>
          <p:cNvSpPr>
            <a:spLocks noChangeArrowheads="1"/>
          </p:cNvSpPr>
          <p:nvPr/>
        </p:nvSpPr>
        <p:spPr bwMode="auto">
          <a:xfrm>
            <a:off x="3344863" y="5681663"/>
            <a:ext cx="80962" cy="157162"/>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8455" name="Rectangle 385"/>
          <p:cNvSpPr>
            <a:spLocks noChangeArrowheads="1"/>
          </p:cNvSpPr>
          <p:nvPr/>
        </p:nvSpPr>
        <p:spPr bwMode="auto">
          <a:xfrm>
            <a:off x="3344863" y="5819775"/>
            <a:ext cx="80962" cy="157163"/>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8456" name="Rectangle 390"/>
          <p:cNvSpPr>
            <a:spLocks noChangeArrowheads="1"/>
          </p:cNvSpPr>
          <p:nvPr/>
        </p:nvSpPr>
        <p:spPr bwMode="auto">
          <a:xfrm>
            <a:off x="3344863" y="5957888"/>
            <a:ext cx="80962" cy="157162"/>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8457" name="Rectangle 396"/>
          <p:cNvSpPr>
            <a:spLocks noChangeArrowheads="1"/>
          </p:cNvSpPr>
          <p:nvPr/>
        </p:nvSpPr>
        <p:spPr bwMode="auto">
          <a:xfrm>
            <a:off x="776288" y="4149725"/>
            <a:ext cx="6121400" cy="1346200"/>
          </a:xfrm>
          <a:prstGeom prst="rect">
            <a:avLst/>
          </a:prstGeom>
          <a:noFill/>
          <a:ln w="9525" algn="ctr">
            <a:noFill/>
            <a:miter lim="800000"/>
            <a:headEnd/>
            <a:tailEnd/>
          </a:ln>
        </p:spPr>
        <p:txBody>
          <a:bodyPr lIns="0" tIns="0" rIns="0" bIns="0" anchor="ctr">
            <a:spAutoFit/>
          </a:bodyPr>
          <a:lstStyle/>
          <a:p>
            <a:endParaRPr lang="fr-FR"/>
          </a:p>
        </p:txBody>
      </p:sp>
      <p:sp>
        <p:nvSpPr>
          <p:cNvPr id="18458" name="Rectangle 398"/>
          <p:cNvSpPr>
            <a:spLocks noChangeArrowheads="1"/>
          </p:cNvSpPr>
          <p:nvPr/>
        </p:nvSpPr>
        <p:spPr bwMode="auto">
          <a:xfrm>
            <a:off x="1352550" y="4437063"/>
            <a:ext cx="5545138" cy="1058862"/>
          </a:xfrm>
          <a:prstGeom prst="rect">
            <a:avLst/>
          </a:prstGeom>
          <a:noFill/>
          <a:ln w="9525" algn="ctr">
            <a:noFill/>
            <a:miter lim="800000"/>
            <a:headEnd/>
            <a:tailEnd/>
          </a:ln>
        </p:spPr>
        <p:txBody>
          <a:bodyPr lIns="0" tIns="0" rIns="0" bIns="0" anchor="ctr">
            <a:spAutoFit/>
          </a:bodyPr>
          <a:lstStyle/>
          <a:p>
            <a:endParaRPr lang="fr-FR"/>
          </a:p>
        </p:txBody>
      </p:sp>
      <p:sp>
        <p:nvSpPr>
          <p:cNvPr id="18459" name="Rectangle 399"/>
          <p:cNvSpPr>
            <a:spLocks noChangeArrowheads="1"/>
          </p:cNvSpPr>
          <p:nvPr/>
        </p:nvSpPr>
        <p:spPr bwMode="auto">
          <a:xfrm>
            <a:off x="704850" y="4221163"/>
            <a:ext cx="6264275" cy="1346200"/>
          </a:xfrm>
          <a:prstGeom prst="rect">
            <a:avLst/>
          </a:prstGeom>
          <a:noFill/>
          <a:ln w="9525" algn="ctr">
            <a:noFill/>
            <a:miter lim="800000"/>
            <a:headEnd/>
            <a:tailEnd/>
          </a:ln>
        </p:spPr>
        <p:txBody>
          <a:bodyPr lIns="0" tIns="0" rIns="0" bIns="0" anchor="ctr">
            <a:spAutoFit/>
          </a:bodyPr>
          <a:lstStyle/>
          <a:p>
            <a:endParaRPr lang="fr-FR"/>
          </a:p>
        </p:txBody>
      </p:sp>
      <p:sp>
        <p:nvSpPr>
          <p:cNvPr id="18460" name="Rectangle 401"/>
          <p:cNvSpPr>
            <a:spLocks noChangeArrowheads="1"/>
          </p:cNvSpPr>
          <p:nvPr/>
        </p:nvSpPr>
        <p:spPr bwMode="auto">
          <a:xfrm>
            <a:off x="849313" y="4365625"/>
            <a:ext cx="5975350" cy="1368425"/>
          </a:xfrm>
          <a:prstGeom prst="rect">
            <a:avLst/>
          </a:prstGeom>
          <a:noFill/>
          <a:ln w="9525" algn="ctr">
            <a:noFill/>
            <a:miter lim="800000"/>
            <a:headEnd/>
            <a:tailEnd/>
          </a:ln>
        </p:spPr>
        <p:txBody>
          <a:bodyPr lIns="0" tIns="0" rIns="0" bIns="0" anchor="ctr">
            <a:spAutoFit/>
          </a:bodyPr>
          <a:lstStyle/>
          <a:p>
            <a:endParaRPr lang="fr-FR"/>
          </a:p>
        </p:txBody>
      </p:sp>
      <p:sp>
        <p:nvSpPr>
          <p:cNvPr id="18461" name="Rectangle 402"/>
          <p:cNvSpPr>
            <a:spLocks noChangeArrowheads="1"/>
          </p:cNvSpPr>
          <p:nvPr/>
        </p:nvSpPr>
        <p:spPr bwMode="auto">
          <a:xfrm>
            <a:off x="1136650" y="4437063"/>
            <a:ext cx="914400" cy="914400"/>
          </a:xfrm>
          <a:prstGeom prst="rect">
            <a:avLst/>
          </a:prstGeom>
          <a:noFill/>
          <a:ln w="9525" algn="ctr">
            <a:noFill/>
            <a:miter lim="800000"/>
            <a:headEnd/>
            <a:tailEnd/>
          </a:ln>
        </p:spPr>
        <p:txBody>
          <a:bodyPr wrap="none" lIns="0" tIns="0" rIns="0" bIns="0" anchor="ctr">
            <a:spAutoFit/>
          </a:bodyPr>
          <a:lstStyle/>
          <a:p>
            <a:endParaRPr lang="fr-FR"/>
          </a:p>
        </p:txBody>
      </p:sp>
      <p:sp>
        <p:nvSpPr>
          <p:cNvPr id="18462" name="Rectangle 403"/>
          <p:cNvSpPr>
            <a:spLocks noChangeArrowheads="1"/>
          </p:cNvSpPr>
          <p:nvPr/>
        </p:nvSpPr>
        <p:spPr bwMode="auto">
          <a:xfrm>
            <a:off x="920750" y="4721225"/>
            <a:ext cx="6408738" cy="609600"/>
          </a:xfrm>
          <a:prstGeom prst="rect">
            <a:avLst/>
          </a:prstGeom>
          <a:noFill/>
          <a:ln w="9525" algn="ctr">
            <a:noFill/>
            <a:miter lim="800000"/>
            <a:headEnd/>
            <a:tailEnd/>
          </a:ln>
        </p:spPr>
        <p:txBody>
          <a:bodyPr lIns="0" tIns="0" rIns="0" bIns="0" anchor="ctr">
            <a:spAutoFit/>
          </a:bodyPr>
          <a:lstStyle/>
          <a:p>
            <a:pPr algn="ctr"/>
            <a:endParaRPr lang="fr-FR"/>
          </a:p>
          <a:p>
            <a:pPr algn="ctr"/>
            <a:r>
              <a:rPr lang="fr-FR"/>
              <a:t>	</a:t>
            </a:r>
          </a:p>
          <a:p>
            <a:pPr algn="ctr"/>
            <a:endParaRPr lang="fr-FR"/>
          </a:p>
          <a:p>
            <a:pPr algn="ctr"/>
            <a:endParaRPr lang="fr-FR"/>
          </a:p>
        </p:txBody>
      </p:sp>
      <p:sp>
        <p:nvSpPr>
          <p:cNvPr id="18463" name="Rectangle 404"/>
          <p:cNvSpPr>
            <a:spLocks noChangeArrowheads="1"/>
          </p:cNvSpPr>
          <p:nvPr/>
        </p:nvSpPr>
        <p:spPr bwMode="auto">
          <a:xfrm>
            <a:off x="2360613" y="4437063"/>
            <a:ext cx="4392612" cy="720725"/>
          </a:xfrm>
          <a:prstGeom prst="rect">
            <a:avLst/>
          </a:prstGeom>
          <a:noFill/>
          <a:ln w="9525" algn="ctr">
            <a:noFill/>
            <a:miter lim="800000"/>
            <a:headEnd/>
            <a:tailEnd/>
          </a:ln>
        </p:spPr>
        <p:txBody>
          <a:bodyPr wrap="none" lIns="0" tIns="0" rIns="0" bIns="0" anchor="ctr">
            <a:spAutoFit/>
          </a:bodyPr>
          <a:lstStyle/>
          <a:p>
            <a:endParaRPr lang="fr-FR"/>
          </a:p>
        </p:txBody>
      </p:sp>
      <p:sp>
        <p:nvSpPr>
          <p:cNvPr id="18465" name="Rectangle 406"/>
          <p:cNvSpPr>
            <a:spLocks noChangeArrowheads="1"/>
          </p:cNvSpPr>
          <p:nvPr/>
        </p:nvSpPr>
        <p:spPr bwMode="auto">
          <a:xfrm>
            <a:off x="776288" y="3861048"/>
            <a:ext cx="6840537" cy="1657350"/>
          </a:xfrm>
          <a:prstGeom prst="rect">
            <a:avLst/>
          </a:prstGeom>
          <a:noFill/>
          <a:ln w="9525" algn="ctr">
            <a:noFill/>
            <a:miter lim="800000"/>
            <a:headEnd/>
            <a:tailEnd/>
          </a:ln>
        </p:spPr>
        <p:txBody>
          <a:bodyPr lIns="0" tIns="0" rIns="0" bIns="0" anchor="ctr">
            <a:spAutoFit/>
          </a:bodyPr>
          <a:lstStyle/>
          <a:p>
            <a:endParaRPr lang="fr-FR"/>
          </a:p>
        </p:txBody>
      </p:sp>
      <p:sp>
        <p:nvSpPr>
          <p:cNvPr id="18466" name="Rectangle 407"/>
          <p:cNvSpPr>
            <a:spLocks noChangeArrowheads="1"/>
          </p:cNvSpPr>
          <p:nvPr/>
        </p:nvSpPr>
        <p:spPr bwMode="auto">
          <a:xfrm>
            <a:off x="631825" y="4365625"/>
            <a:ext cx="7129463" cy="1727200"/>
          </a:xfrm>
          <a:prstGeom prst="rect">
            <a:avLst/>
          </a:prstGeom>
          <a:noFill/>
          <a:ln w="9525" algn="ctr">
            <a:noFill/>
            <a:miter lim="800000"/>
            <a:headEnd/>
            <a:tailEnd/>
          </a:ln>
        </p:spPr>
        <p:txBody>
          <a:bodyPr lIns="0" tIns="0" rIns="0" bIns="0" anchor="ctr">
            <a:spAutoFit/>
          </a:bodyPr>
          <a:lstStyle/>
          <a:p>
            <a:endParaRPr lang="fr-FR"/>
          </a:p>
        </p:txBody>
      </p:sp>
      <p:sp>
        <p:nvSpPr>
          <p:cNvPr id="18467" name="Rectangle 408"/>
          <p:cNvSpPr>
            <a:spLocks noChangeArrowheads="1"/>
          </p:cNvSpPr>
          <p:nvPr/>
        </p:nvSpPr>
        <p:spPr bwMode="auto">
          <a:xfrm>
            <a:off x="2360613" y="4508500"/>
            <a:ext cx="4679950" cy="1152525"/>
          </a:xfrm>
          <a:prstGeom prst="rect">
            <a:avLst/>
          </a:prstGeom>
          <a:noFill/>
          <a:ln w="9525" algn="ctr">
            <a:noFill/>
            <a:miter lim="800000"/>
            <a:headEnd/>
            <a:tailEnd/>
          </a:ln>
        </p:spPr>
        <p:txBody>
          <a:bodyPr wrap="none" lIns="0" tIns="0" rIns="0" bIns="0" anchor="ctr">
            <a:spAutoFit/>
          </a:bodyPr>
          <a:lstStyle/>
          <a:p>
            <a:endParaRPr lang="fr-FR"/>
          </a:p>
        </p:txBody>
      </p:sp>
      <p:sp>
        <p:nvSpPr>
          <p:cNvPr id="18468" name="Rectangle 409"/>
          <p:cNvSpPr>
            <a:spLocks noChangeArrowheads="1"/>
          </p:cNvSpPr>
          <p:nvPr/>
        </p:nvSpPr>
        <p:spPr bwMode="auto">
          <a:xfrm>
            <a:off x="776288" y="4365625"/>
            <a:ext cx="6913562" cy="1511300"/>
          </a:xfrm>
          <a:prstGeom prst="rect">
            <a:avLst/>
          </a:prstGeom>
          <a:noFill/>
          <a:ln w="9525" algn="ctr">
            <a:noFill/>
            <a:miter lim="800000"/>
            <a:headEnd/>
            <a:tailEnd/>
          </a:ln>
        </p:spPr>
        <p:txBody>
          <a:bodyPr lIns="0" tIns="0" rIns="0" bIns="0" anchor="ctr">
            <a:spAutoFit/>
          </a:bodyPr>
          <a:lstStyle/>
          <a:p>
            <a:endParaRPr lang="fr-FR"/>
          </a:p>
        </p:txBody>
      </p:sp>
      <p:sp>
        <p:nvSpPr>
          <p:cNvPr id="18469" name="Rectangle 410"/>
          <p:cNvSpPr>
            <a:spLocks noChangeArrowheads="1"/>
          </p:cNvSpPr>
          <p:nvPr/>
        </p:nvSpPr>
        <p:spPr bwMode="auto">
          <a:xfrm>
            <a:off x="560388" y="3212976"/>
            <a:ext cx="6985000" cy="1439863"/>
          </a:xfrm>
          <a:prstGeom prst="rect">
            <a:avLst/>
          </a:prstGeom>
          <a:noFill/>
          <a:ln w="9525" algn="ctr">
            <a:noFill/>
            <a:miter lim="800000"/>
            <a:headEnd/>
            <a:tailEnd/>
          </a:ln>
        </p:spPr>
        <p:txBody>
          <a:bodyPr lIns="0" tIns="0" rIns="0" bIns="0" anchor="ctr">
            <a:spAutoFit/>
          </a:bodyPr>
          <a:lstStyle/>
          <a:p>
            <a:endParaRPr lang="fr-FR"/>
          </a:p>
        </p:txBody>
      </p:sp>
      <p:sp>
        <p:nvSpPr>
          <p:cNvPr id="18470" name="Rectangle 411"/>
          <p:cNvSpPr>
            <a:spLocks noChangeArrowheads="1"/>
          </p:cNvSpPr>
          <p:nvPr/>
        </p:nvSpPr>
        <p:spPr bwMode="auto">
          <a:xfrm>
            <a:off x="5457825" y="5013325"/>
            <a:ext cx="914400" cy="914400"/>
          </a:xfrm>
          <a:prstGeom prst="rect">
            <a:avLst/>
          </a:prstGeom>
          <a:noFill/>
          <a:ln w="9525" algn="ctr">
            <a:noFill/>
            <a:miter lim="800000"/>
            <a:headEnd/>
            <a:tailEnd/>
          </a:ln>
        </p:spPr>
        <p:txBody>
          <a:bodyPr wrap="none" lIns="0" tIns="0" rIns="0" bIns="0" anchor="ctr">
            <a:spAutoFit/>
          </a:bodyPr>
          <a:lstStyle/>
          <a:p>
            <a:endParaRPr lang="fr-FR"/>
          </a:p>
        </p:txBody>
      </p:sp>
      <p:sp>
        <p:nvSpPr>
          <p:cNvPr id="18471" name="Rectangle 412"/>
          <p:cNvSpPr>
            <a:spLocks noChangeArrowheads="1"/>
          </p:cNvSpPr>
          <p:nvPr/>
        </p:nvSpPr>
        <p:spPr bwMode="auto">
          <a:xfrm>
            <a:off x="7185025" y="5157788"/>
            <a:ext cx="914400" cy="914400"/>
          </a:xfrm>
          <a:prstGeom prst="rect">
            <a:avLst/>
          </a:prstGeom>
          <a:noFill/>
          <a:ln w="9525" algn="ctr">
            <a:noFill/>
            <a:miter lim="800000"/>
            <a:headEnd/>
            <a:tailEnd/>
          </a:ln>
        </p:spPr>
        <p:txBody>
          <a:bodyPr wrap="none" lIns="0" tIns="0" rIns="0" bIns="0" anchor="ctr">
            <a:spAutoFit/>
          </a:bodyPr>
          <a:lstStyle/>
          <a:p>
            <a:endParaRPr lang="fr-FR"/>
          </a:p>
        </p:txBody>
      </p:sp>
      <p:sp>
        <p:nvSpPr>
          <p:cNvPr id="18472" name="Rectangle 413"/>
          <p:cNvSpPr>
            <a:spLocks noChangeArrowheads="1"/>
          </p:cNvSpPr>
          <p:nvPr/>
        </p:nvSpPr>
        <p:spPr bwMode="auto">
          <a:xfrm>
            <a:off x="560388" y="4221163"/>
            <a:ext cx="6553200" cy="936625"/>
          </a:xfrm>
          <a:prstGeom prst="rect">
            <a:avLst/>
          </a:prstGeom>
          <a:noFill/>
          <a:ln w="9525" algn="ctr">
            <a:noFill/>
            <a:miter lim="800000"/>
            <a:headEnd/>
            <a:tailEnd/>
          </a:ln>
        </p:spPr>
        <p:txBody>
          <a:bodyPr wrap="none" lIns="0" tIns="0" rIns="0" bIns="0" anchor="ctr">
            <a:spAutoFit/>
          </a:bodyPr>
          <a:lstStyle/>
          <a:p>
            <a:endParaRPr lang="fr-FR"/>
          </a:p>
        </p:txBody>
      </p:sp>
      <p:sp>
        <p:nvSpPr>
          <p:cNvPr id="18473" name="Rectangle 414"/>
          <p:cNvSpPr>
            <a:spLocks noChangeArrowheads="1"/>
          </p:cNvSpPr>
          <p:nvPr/>
        </p:nvSpPr>
        <p:spPr bwMode="auto">
          <a:xfrm>
            <a:off x="849313" y="5180013"/>
            <a:ext cx="7056437" cy="609600"/>
          </a:xfrm>
          <a:prstGeom prst="rect">
            <a:avLst/>
          </a:prstGeom>
          <a:noFill/>
          <a:ln w="9525" algn="ctr">
            <a:noFill/>
            <a:miter lim="800000"/>
            <a:headEnd/>
            <a:tailEnd/>
          </a:ln>
        </p:spPr>
        <p:txBody>
          <a:bodyPr lIns="0" tIns="0" rIns="0" bIns="0" anchor="ctr">
            <a:spAutoFit/>
          </a:bodyPr>
          <a:lstStyle/>
          <a:p>
            <a:pPr algn="ctr"/>
            <a:endParaRPr lang="fr-FR"/>
          </a:p>
          <a:p>
            <a:pPr algn="ctr"/>
            <a:endParaRPr lang="fr-FR"/>
          </a:p>
          <a:p>
            <a:pPr algn="ctr"/>
            <a:endParaRPr lang="fr-FR"/>
          </a:p>
          <a:p>
            <a:pPr algn="ctr"/>
            <a:endParaRPr lang="fr-FR"/>
          </a:p>
        </p:txBody>
      </p:sp>
      <p:sp>
        <p:nvSpPr>
          <p:cNvPr id="18474" name="Rectangle 415"/>
          <p:cNvSpPr>
            <a:spLocks noChangeArrowheads="1"/>
          </p:cNvSpPr>
          <p:nvPr/>
        </p:nvSpPr>
        <p:spPr bwMode="auto">
          <a:xfrm>
            <a:off x="4089400" y="4868863"/>
            <a:ext cx="914400" cy="914400"/>
          </a:xfrm>
          <a:prstGeom prst="rect">
            <a:avLst/>
          </a:prstGeom>
          <a:noFill/>
          <a:ln w="9525" algn="ctr">
            <a:noFill/>
            <a:miter lim="800000"/>
            <a:headEnd/>
            <a:tailEnd/>
          </a:ln>
        </p:spPr>
        <p:txBody>
          <a:bodyPr wrap="none" lIns="0" tIns="0" rIns="0" bIns="0" anchor="ctr">
            <a:spAutoFit/>
          </a:bodyPr>
          <a:lstStyle/>
          <a:p>
            <a:endParaRPr lang="fr-FR"/>
          </a:p>
        </p:txBody>
      </p:sp>
      <p:sp>
        <p:nvSpPr>
          <p:cNvPr id="18476" name="Rectangle 422"/>
          <p:cNvSpPr>
            <a:spLocks noChangeArrowheads="1"/>
          </p:cNvSpPr>
          <p:nvPr/>
        </p:nvSpPr>
        <p:spPr bwMode="auto">
          <a:xfrm>
            <a:off x="1064568" y="4461500"/>
            <a:ext cx="7201718" cy="2062103"/>
          </a:xfrm>
          <a:prstGeom prst="rect">
            <a:avLst/>
          </a:prstGeom>
          <a:noFill/>
          <a:ln w="9525" algn="ctr">
            <a:noFill/>
            <a:miter lim="800000"/>
            <a:headEnd/>
            <a:tailEnd/>
          </a:ln>
        </p:spPr>
        <p:txBody>
          <a:bodyPr wrap="square" lIns="0" tIns="0" rIns="0" bIns="0">
            <a:spAutoFit/>
          </a:bodyPr>
          <a:lstStyle/>
          <a:p>
            <a:r>
              <a:rPr lang="fr-FR" dirty="0"/>
              <a:t> </a:t>
            </a:r>
            <a:endParaRPr lang="fr-FR" sz="1200" i="1" dirty="0" smtClean="0"/>
          </a:p>
          <a:p>
            <a:endParaRPr lang="fr-FR" sz="1200" i="1" dirty="0" smtClean="0"/>
          </a:p>
          <a:p>
            <a:r>
              <a:rPr lang="fr-FR" sz="1200" dirty="0" smtClean="0"/>
              <a:t>              </a:t>
            </a:r>
            <a:r>
              <a:rPr lang="fr-FR" sz="1400" dirty="0" smtClean="0"/>
              <a:t>L’ensemble des membres du conseil d’administration, à l’exception de Françoise Morhange élue en 2015 et de Gilles Hugot élu en 2016, ayant été élus ou confirmés lors de l’assemblée de fin novembre 2013, le prochain conseil d’administration déterminera conformément aux statuts de l’association les modalités du renouvellement par tiers des administrateurs lors des prochaines assemblées.</a:t>
            </a:r>
            <a:endParaRPr lang="fr-FR" sz="1400" dirty="0"/>
          </a:p>
          <a:p>
            <a:endParaRPr lang="fr-FR" sz="1200" i="1" dirty="0"/>
          </a:p>
          <a:p>
            <a:endParaRPr lang="fr-FR" i="1" dirty="0"/>
          </a:p>
          <a:p>
            <a:endParaRPr lang="fr-FR" dirty="0"/>
          </a:p>
          <a:p>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2" descr="logo1 ADE"/>
          <p:cNvPicPr>
            <a:picLocks noChangeAspect="1" noChangeArrowheads="1"/>
          </p:cNvPicPr>
          <p:nvPr/>
        </p:nvPicPr>
        <p:blipFill>
          <a:blip r:embed="rId2" cstate="print"/>
          <a:srcRect/>
          <a:stretch>
            <a:fillRect/>
          </a:stretch>
        </p:blipFill>
        <p:spPr bwMode="auto">
          <a:xfrm>
            <a:off x="292100" y="139700"/>
            <a:ext cx="1041400" cy="887413"/>
          </a:xfrm>
          <a:prstGeom prst="rect">
            <a:avLst/>
          </a:prstGeom>
          <a:noFill/>
          <a:ln w="9525">
            <a:noFill/>
            <a:miter lim="800000"/>
            <a:headEnd/>
            <a:tailEnd/>
          </a:ln>
        </p:spPr>
      </p:pic>
      <p:sp>
        <p:nvSpPr>
          <p:cNvPr id="19459"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19460"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19461"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19462"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19463"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19464"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19465"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19466"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19467"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endParaRPr lang="fr-FR" dirty="0">
              <a:solidFill>
                <a:schemeClr val="bg2"/>
              </a:solidFill>
              <a:latin typeface="Arial" charset="0"/>
            </a:endParaRPr>
          </a:p>
        </p:txBody>
      </p:sp>
      <p:sp>
        <p:nvSpPr>
          <p:cNvPr id="105491" name="Text Box 19"/>
          <p:cNvSpPr txBox="1">
            <a:spLocks noChangeArrowheads="1"/>
          </p:cNvSpPr>
          <p:nvPr/>
        </p:nvSpPr>
        <p:spPr bwMode="auto">
          <a:xfrm>
            <a:off x="533400" y="980728"/>
            <a:ext cx="9372600" cy="954107"/>
          </a:xfrm>
          <a:prstGeom prst="rect">
            <a:avLst/>
          </a:prstGeom>
          <a:noFill/>
          <a:ln w="9525">
            <a:noFill/>
            <a:miter lim="800000"/>
            <a:headEnd/>
            <a:tailEnd/>
          </a:ln>
          <a:effectLst/>
        </p:spPr>
        <p:txBody>
          <a:bodyPr>
            <a:spAutoFit/>
          </a:bodyPr>
          <a:lstStyle/>
          <a:p>
            <a:pPr marL="457200" indent="-457200">
              <a:defRPr/>
            </a:pPr>
            <a:endParaRPr lang="fr-FR" sz="2000" b="1" i="1" dirty="0" smtClean="0">
              <a:solidFill>
                <a:srgbClr val="000099"/>
              </a:solidFill>
              <a:effectLst>
                <a:outerShdw blurRad="38100" dist="38100" dir="2700000" algn="tl">
                  <a:srgbClr val="C0C0C0"/>
                </a:outerShdw>
              </a:effectLst>
              <a:latin typeface="Verdana" pitchFamily="34" charset="0"/>
              <a:cs typeface="+mn-cs"/>
            </a:endParaRPr>
          </a:p>
          <a:p>
            <a:pPr marL="457200" indent="-457200">
              <a:defRPr/>
            </a:pPr>
            <a:r>
              <a:rPr lang="fr-FR" sz="2000" b="1" i="1" dirty="0" smtClean="0">
                <a:solidFill>
                  <a:srgbClr val="000099"/>
                </a:solidFill>
                <a:effectLst>
                  <a:outerShdw blurRad="38100" dist="38100" dir="2700000" algn="tl">
                    <a:srgbClr val="C0C0C0"/>
                  </a:outerShdw>
                </a:effectLst>
                <a:latin typeface="Verdana" pitchFamily="34" charset="0"/>
                <a:cs typeface="+mn-cs"/>
              </a:rPr>
              <a:t>Présents </a:t>
            </a:r>
            <a:r>
              <a:rPr lang="fr-FR" sz="2000" b="1" i="1" dirty="0">
                <a:solidFill>
                  <a:srgbClr val="000099"/>
                </a:solidFill>
                <a:effectLst>
                  <a:outerShdw blurRad="38100" dist="38100" dir="2700000" algn="tl">
                    <a:srgbClr val="C0C0C0"/>
                  </a:outerShdw>
                </a:effectLst>
                <a:latin typeface="Verdana" pitchFamily="34" charset="0"/>
                <a:cs typeface="+mn-cs"/>
              </a:rPr>
              <a:t>et représentés :</a:t>
            </a:r>
            <a:endParaRPr lang="fr-FR" sz="1300" b="1" i="1" dirty="0">
              <a:solidFill>
                <a:srgbClr val="000099"/>
              </a:solidFill>
              <a:effectLst>
                <a:outerShdw blurRad="38100" dist="38100" dir="2700000" algn="tl">
                  <a:srgbClr val="C0C0C0"/>
                </a:outerShdw>
              </a:effectLst>
              <a:latin typeface="Arial" charset="0"/>
              <a:cs typeface="Times New Roman" charset="0"/>
            </a:endParaRPr>
          </a:p>
          <a:p>
            <a:pPr marL="457200" indent="-457200">
              <a:defRPr/>
            </a:pPr>
            <a:endParaRPr lang="fr-FR" sz="1600" b="1" i="1" dirty="0">
              <a:solidFill>
                <a:schemeClr val="tx1"/>
              </a:solidFill>
              <a:effectLst>
                <a:outerShdw blurRad="38100" dist="38100" dir="2700000" algn="tl">
                  <a:srgbClr val="C0C0C0"/>
                </a:outerShdw>
              </a:effectLst>
              <a:latin typeface="Arial" charset="0"/>
              <a:cs typeface="Times New Roman" charset="0"/>
            </a:endParaRPr>
          </a:p>
        </p:txBody>
      </p:sp>
      <p:sp>
        <p:nvSpPr>
          <p:cNvPr id="19469" name="Rectangle 289"/>
          <p:cNvSpPr>
            <a:spLocks noChangeArrowheads="1"/>
          </p:cNvSpPr>
          <p:nvPr/>
        </p:nvSpPr>
        <p:spPr bwMode="auto">
          <a:xfrm>
            <a:off x="560388" y="2644775"/>
            <a:ext cx="28575" cy="136525"/>
          </a:xfrm>
          <a:prstGeom prst="rect">
            <a:avLst/>
          </a:prstGeom>
          <a:noFill/>
          <a:ln w="9525">
            <a:noFill/>
            <a:miter lim="800000"/>
            <a:headEnd/>
            <a:tailEnd/>
          </a:ln>
        </p:spPr>
        <p:txBody>
          <a:bodyPr wrap="none" lIns="0" tIns="0" rIns="0" bIns="0">
            <a:spAutoFit/>
          </a:bodyPr>
          <a:lstStyle/>
          <a:p>
            <a:r>
              <a:rPr lang="fr-FR" sz="900"/>
              <a:t> </a:t>
            </a:r>
            <a:endParaRPr lang="fr-FR" sz="1400">
              <a:solidFill>
                <a:schemeClr val="tx1"/>
              </a:solidFill>
            </a:endParaRPr>
          </a:p>
        </p:txBody>
      </p:sp>
      <p:sp>
        <p:nvSpPr>
          <p:cNvPr id="19470" name="Rectangle 292"/>
          <p:cNvSpPr>
            <a:spLocks noChangeArrowheads="1"/>
          </p:cNvSpPr>
          <p:nvPr/>
        </p:nvSpPr>
        <p:spPr bwMode="auto">
          <a:xfrm>
            <a:off x="3306763" y="2595563"/>
            <a:ext cx="80962" cy="157162"/>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9471" name="Rectangle 296"/>
          <p:cNvSpPr>
            <a:spLocks noChangeArrowheads="1"/>
          </p:cNvSpPr>
          <p:nvPr/>
        </p:nvSpPr>
        <p:spPr bwMode="auto">
          <a:xfrm>
            <a:off x="992560" y="1484784"/>
            <a:ext cx="6265491" cy="769441"/>
          </a:xfrm>
          <a:prstGeom prst="rect">
            <a:avLst/>
          </a:prstGeom>
          <a:noFill/>
          <a:ln w="9525">
            <a:noFill/>
            <a:miter lim="800000"/>
            <a:headEnd/>
            <a:tailEnd/>
          </a:ln>
        </p:spPr>
        <p:txBody>
          <a:bodyPr wrap="square" lIns="0" tIns="0" rIns="0" bIns="0">
            <a:spAutoFit/>
          </a:bodyPr>
          <a:lstStyle/>
          <a:p>
            <a:r>
              <a:rPr lang="fr-FR" dirty="0"/>
              <a:t>	</a:t>
            </a:r>
          </a:p>
          <a:p>
            <a:r>
              <a:rPr lang="fr-FR" sz="2000" dirty="0" smtClean="0"/>
              <a:t>13</a:t>
            </a:r>
            <a:r>
              <a:rPr lang="fr-FR" sz="2000" dirty="0" smtClean="0">
                <a:solidFill>
                  <a:schemeClr val="tx1"/>
                </a:solidFill>
              </a:rPr>
              <a:t> </a:t>
            </a:r>
            <a:r>
              <a:rPr lang="fr-FR" sz="2000" dirty="0">
                <a:solidFill>
                  <a:schemeClr val="tx1"/>
                </a:solidFill>
              </a:rPr>
              <a:t>personnes présentes </a:t>
            </a:r>
            <a:r>
              <a:rPr lang="fr-FR" sz="2000" dirty="0" smtClean="0">
                <a:solidFill>
                  <a:schemeClr val="tx1"/>
                </a:solidFill>
              </a:rPr>
              <a:t>et représentées dans </a:t>
            </a:r>
            <a:r>
              <a:rPr lang="fr-FR" sz="2000" dirty="0">
                <a:solidFill>
                  <a:schemeClr val="tx1"/>
                </a:solidFill>
              </a:rPr>
              <a:t>la salle</a:t>
            </a:r>
            <a:r>
              <a:rPr lang="fr-FR" sz="1600" dirty="0">
                <a:solidFill>
                  <a:schemeClr val="tx1"/>
                </a:solidFill>
              </a:rPr>
              <a:t>, </a:t>
            </a:r>
          </a:p>
          <a:p>
            <a:r>
              <a:rPr lang="fr-FR" sz="2000" dirty="0" smtClean="0">
                <a:solidFill>
                  <a:schemeClr val="tx1"/>
                </a:solidFill>
              </a:rPr>
              <a:t> </a:t>
            </a:r>
            <a:endParaRPr lang="fr-FR" sz="2000" dirty="0">
              <a:solidFill>
                <a:schemeClr val="tx1"/>
              </a:solidFill>
            </a:endParaRPr>
          </a:p>
        </p:txBody>
      </p:sp>
      <p:sp>
        <p:nvSpPr>
          <p:cNvPr id="19472" name="Rectangle 297"/>
          <p:cNvSpPr>
            <a:spLocks noChangeArrowheads="1"/>
          </p:cNvSpPr>
          <p:nvPr/>
        </p:nvSpPr>
        <p:spPr bwMode="auto">
          <a:xfrm>
            <a:off x="3306763" y="2733675"/>
            <a:ext cx="80962" cy="157163"/>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9473" name="Rectangle 312"/>
          <p:cNvSpPr>
            <a:spLocks noChangeArrowheads="1"/>
          </p:cNvSpPr>
          <p:nvPr/>
        </p:nvSpPr>
        <p:spPr bwMode="auto">
          <a:xfrm>
            <a:off x="3306763" y="3149600"/>
            <a:ext cx="80962" cy="157163"/>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9474" name="Rectangle 317"/>
          <p:cNvSpPr>
            <a:spLocks noChangeArrowheads="1"/>
          </p:cNvSpPr>
          <p:nvPr/>
        </p:nvSpPr>
        <p:spPr bwMode="auto">
          <a:xfrm>
            <a:off x="3306763" y="3287713"/>
            <a:ext cx="80962" cy="157162"/>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05497" name="Text Box 25"/>
          <p:cNvSpPr txBox="1">
            <a:spLocks noChangeArrowheads="1"/>
          </p:cNvSpPr>
          <p:nvPr/>
        </p:nvSpPr>
        <p:spPr bwMode="auto">
          <a:xfrm>
            <a:off x="560512" y="2060848"/>
            <a:ext cx="9269288" cy="954107"/>
          </a:xfrm>
          <a:prstGeom prst="rect">
            <a:avLst/>
          </a:prstGeom>
          <a:noFill/>
          <a:ln w="9525">
            <a:noFill/>
            <a:miter lim="800000"/>
            <a:headEnd/>
            <a:tailEnd/>
          </a:ln>
          <a:effectLst/>
        </p:spPr>
        <p:txBody>
          <a:bodyPr wrap="square">
            <a:spAutoFit/>
          </a:bodyPr>
          <a:lstStyle/>
          <a:p>
            <a:pPr marL="457200" indent="-457200">
              <a:defRPr/>
            </a:pPr>
            <a:endParaRPr lang="fr-FR" sz="2000" b="1" i="1" dirty="0" smtClean="0">
              <a:solidFill>
                <a:srgbClr val="000099"/>
              </a:solidFill>
              <a:effectLst>
                <a:outerShdw blurRad="38100" dist="38100" dir="2700000" algn="tl">
                  <a:srgbClr val="C0C0C0"/>
                </a:outerShdw>
              </a:effectLst>
              <a:latin typeface="Verdana" pitchFamily="34" charset="0"/>
            </a:endParaRPr>
          </a:p>
          <a:p>
            <a:pPr marL="457200" indent="-457200">
              <a:defRPr/>
            </a:pPr>
            <a:r>
              <a:rPr lang="fr-FR" sz="2000" b="1" i="1" dirty="0" smtClean="0">
                <a:solidFill>
                  <a:srgbClr val="000099"/>
                </a:solidFill>
                <a:effectLst>
                  <a:outerShdw blurRad="38100" dist="38100" dir="2700000" algn="tl">
                    <a:srgbClr val="C0C0C0"/>
                  </a:outerShdw>
                </a:effectLst>
                <a:latin typeface="Verdana" pitchFamily="34" charset="0"/>
              </a:rPr>
              <a:t>Votes </a:t>
            </a:r>
            <a:r>
              <a:rPr lang="fr-FR" sz="2000" b="1" i="1" dirty="0">
                <a:solidFill>
                  <a:srgbClr val="000099"/>
                </a:solidFill>
                <a:effectLst>
                  <a:outerShdw blurRad="38100" dist="38100" dir="2700000" algn="tl">
                    <a:srgbClr val="C0C0C0"/>
                  </a:outerShdw>
                </a:effectLst>
                <a:latin typeface="Verdana" pitchFamily="34" charset="0"/>
              </a:rPr>
              <a:t>:</a:t>
            </a:r>
            <a:endParaRPr lang="fr-FR" sz="1300" b="1" i="1" dirty="0">
              <a:solidFill>
                <a:srgbClr val="000099"/>
              </a:solidFill>
              <a:effectLst>
                <a:outerShdw blurRad="38100" dist="38100" dir="2700000" algn="tl">
                  <a:srgbClr val="C0C0C0"/>
                </a:outerShdw>
              </a:effectLst>
              <a:latin typeface="Arial" charset="0"/>
              <a:cs typeface="Times New Roman" pitchFamily="18" charset="0"/>
            </a:endParaRPr>
          </a:p>
          <a:p>
            <a:pPr marL="457200" indent="-457200">
              <a:defRPr/>
            </a:pPr>
            <a:endParaRPr lang="fr-FR" sz="1600" b="1" i="1" dirty="0">
              <a:solidFill>
                <a:schemeClr val="tx1"/>
              </a:solidFill>
              <a:effectLst>
                <a:outerShdw blurRad="38100" dist="38100" dir="2700000" algn="tl">
                  <a:srgbClr val="C0C0C0"/>
                </a:outerShdw>
              </a:effectLst>
              <a:latin typeface="Arial" charset="0"/>
              <a:cs typeface="Times New Roman" pitchFamily="18" charset="0"/>
            </a:endParaRPr>
          </a:p>
        </p:txBody>
      </p:sp>
      <p:sp>
        <p:nvSpPr>
          <p:cNvPr id="19476" name="Rectangle 365"/>
          <p:cNvSpPr>
            <a:spLocks noChangeArrowheads="1"/>
          </p:cNvSpPr>
          <p:nvPr/>
        </p:nvSpPr>
        <p:spPr bwMode="auto">
          <a:xfrm>
            <a:off x="3344863" y="5265738"/>
            <a:ext cx="80962" cy="157162"/>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9477" name="Rectangle 370"/>
          <p:cNvSpPr>
            <a:spLocks noChangeArrowheads="1"/>
          </p:cNvSpPr>
          <p:nvPr/>
        </p:nvSpPr>
        <p:spPr bwMode="auto">
          <a:xfrm>
            <a:off x="3344863" y="5403850"/>
            <a:ext cx="80962" cy="157163"/>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9478" name="Rectangle 380"/>
          <p:cNvSpPr>
            <a:spLocks noChangeArrowheads="1"/>
          </p:cNvSpPr>
          <p:nvPr/>
        </p:nvSpPr>
        <p:spPr bwMode="auto">
          <a:xfrm>
            <a:off x="3344863" y="5681663"/>
            <a:ext cx="80962" cy="157162"/>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9479" name="Rectangle 385"/>
          <p:cNvSpPr>
            <a:spLocks noChangeArrowheads="1"/>
          </p:cNvSpPr>
          <p:nvPr/>
        </p:nvSpPr>
        <p:spPr bwMode="auto">
          <a:xfrm>
            <a:off x="3344863" y="5819775"/>
            <a:ext cx="80962" cy="157163"/>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9480" name="Rectangle 390"/>
          <p:cNvSpPr>
            <a:spLocks noChangeArrowheads="1"/>
          </p:cNvSpPr>
          <p:nvPr/>
        </p:nvSpPr>
        <p:spPr bwMode="auto">
          <a:xfrm>
            <a:off x="3344863" y="5957888"/>
            <a:ext cx="80962" cy="157162"/>
          </a:xfrm>
          <a:prstGeom prst="rect">
            <a:avLst/>
          </a:prstGeom>
          <a:noFill/>
          <a:ln w="9525">
            <a:noFill/>
            <a:miter lim="800000"/>
            <a:headEnd/>
            <a:tailEnd/>
          </a:ln>
        </p:spPr>
        <p:txBody>
          <a:bodyPr wrap="none" lIns="0" tIns="0" rIns="0" bIns="0">
            <a:spAutoFit/>
          </a:bodyPr>
          <a:lstStyle/>
          <a:p>
            <a:r>
              <a:rPr lang="fr-FR" sz="900" i="1"/>
              <a:t> </a:t>
            </a:r>
            <a:endParaRPr lang="fr-FR" sz="1400">
              <a:solidFill>
                <a:schemeClr val="tx1"/>
              </a:solidFill>
            </a:endParaRPr>
          </a:p>
        </p:txBody>
      </p:sp>
      <p:sp>
        <p:nvSpPr>
          <p:cNvPr id="19481" name="Rectangle 396"/>
          <p:cNvSpPr>
            <a:spLocks noChangeArrowheads="1"/>
          </p:cNvSpPr>
          <p:nvPr/>
        </p:nvSpPr>
        <p:spPr bwMode="auto">
          <a:xfrm>
            <a:off x="776288" y="4565538"/>
            <a:ext cx="6121400" cy="153888"/>
          </a:xfrm>
          <a:prstGeom prst="rect">
            <a:avLst/>
          </a:prstGeom>
          <a:noFill/>
          <a:ln w="9525" algn="ctr">
            <a:noFill/>
            <a:miter lim="800000"/>
            <a:headEnd/>
            <a:tailEnd/>
          </a:ln>
        </p:spPr>
        <p:txBody>
          <a:bodyPr wrap="square" lIns="0" tIns="0" rIns="0" bIns="0" anchor="ctr">
            <a:spAutoFit/>
          </a:bodyPr>
          <a:lstStyle/>
          <a:p>
            <a:endParaRPr lang="fr-FR"/>
          </a:p>
        </p:txBody>
      </p:sp>
      <p:sp>
        <p:nvSpPr>
          <p:cNvPr id="19482" name="Rectangle 398"/>
          <p:cNvSpPr>
            <a:spLocks noChangeArrowheads="1"/>
          </p:cNvSpPr>
          <p:nvPr/>
        </p:nvSpPr>
        <p:spPr bwMode="auto">
          <a:xfrm>
            <a:off x="1352550" y="4437063"/>
            <a:ext cx="5545138" cy="1058862"/>
          </a:xfrm>
          <a:prstGeom prst="rect">
            <a:avLst/>
          </a:prstGeom>
          <a:noFill/>
          <a:ln w="9525" algn="ctr">
            <a:noFill/>
            <a:miter lim="800000"/>
            <a:headEnd/>
            <a:tailEnd/>
          </a:ln>
        </p:spPr>
        <p:txBody>
          <a:bodyPr lIns="0" tIns="0" rIns="0" bIns="0" anchor="ctr">
            <a:spAutoFit/>
          </a:bodyPr>
          <a:lstStyle/>
          <a:p>
            <a:endParaRPr lang="fr-FR"/>
          </a:p>
        </p:txBody>
      </p:sp>
      <p:sp>
        <p:nvSpPr>
          <p:cNvPr id="19483" name="Rectangle 399"/>
          <p:cNvSpPr>
            <a:spLocks noChangeArrowheads="1"/>
          </p:cNvSpPr>
          <p:nvPr/>
        </p:nvSpPr>
        <p:spPr bwMode="auto">
          <a:xfrm>
            <a:off x="704850" y="4221163"/>
            <a:ext cx="6264275" cy="1346200"/>
          </a:xfrm>
          <a:prstGeom prst="rect">
            <a:avLst/>
          </a:prstGeom>
          <a:noFill/>
          <a:ln w="9525" algn="ctr">
            <a:noFill/>
            <a:miter lim="800000"/>
            <a:headEnd/>
            <a:tailEnd/>
          </a:ln>
        </p:spPr>
        <p:txBody>
          <a:bodyPr lIns="0" tIns="0" rIns="0" bIns="0" anchor="ctr">
            <a:spAutoFit/>
          </a:bodyPr>
          <a:lstStyle/>
          <a:p>
            <a:endParaRPr lang="fr-FR"/>
          </a:p>
        </p:txBody>
      </p:sp>
      <p:sp>
        <p:nvSpPr>
          <p:cNvPr id="19484" name="Rectangle 401"/>
          <p:cNvSpPr>
            <a:spLocks noChangeArrowheads="1"/>
          </p:cNvSpPr>
          <p:nvPr/>
        </p:nvSpPr>
        <p:spPr bwMode="auto">
          <a:xfrm>
            <a:off x="849313" y="4365625"/>
            <a:ext cx="5975350" cy="1368425"/>
          </a:xfrm>
          <a:prstGeom prst="rect">
            <a:avLst/>
          </a:prstGeom>
          <a:noFill/>
          <a:ln w="9525" algn="ctr">
            <a:noFill/>
            <a:miter lim="800000"/>
            <a:headEnd/>
            <a:tailEnd/>
          </a:ln>
        </p:spPr>
        <p:txBody>
          <a:bodyPr lIns="0" tIns="0" rIns="0" bIns="0" anchor="ctr">
            <a:spAutoFit/>
          </a:bodyPr>
          <a:lstStyle/>
          <a:p>
            <a:endParaRPr lang="fr-FR"/>
          </a:p>
        </p:txBody>
      </p:sp>
      <p:sp>
        <p:nvSpPr>
          <p:cNvPr id="19485" name="Rectangle 402"/>
          <p:cNvSpPr>
            <a:spLocks noChangeArrowheads="1"/>
          </p:cNvSpPr>
          <p:nvPr/>
        </p:nvSpPr>
        <p:spPr bwMode="auto">
          <a:xfrm>
            <a:off x="1136650" y="4437063"/>
            <a:ext cx="914400" cy="914400"/>
          </a:xfrm>
          <a:prstGeom prst="rect">
            <a:avLst/>
          </a:prstGeom>
          <a:noFill/>
          <a:ln w="9525" algn="ctr">
            <a:noFill/>
            <a:miter lim="800000"/>
            <a:headEnd/>
            <a:tailEnd/>
          </a:ln>
        </p:spPr>
        <p:txBody>
          <a:bodyPr wrap="none" lIns="0" tIns="0" rIns="0" bIns="0" anchor="ctr">
            <a:spAutoFit/>
          </a:bodyPr>
          <a:lstStyle/>
          <a:p>
            <a:endParaRPr lang="fr-FR"/>
          </a:p>
        </p:txBody>
      </p:sp>
      <p:sp>
        <p:nvSpPr>
          <p:cNvPr id="19486" name="Rectangle 403"/>
          <p:cNvSpPr>
            <a:spLocks noChangeArrowheads="1"/>
          </p:cNvSpPr>
          <p:nvPr/>
        </p:nvSpPr>
        <p:spPr bwMode="auto">
          <a:xfrm>
            <a:off x="920750" y="4721225"/>
            <a:ext cx="6408738" cy="609600"/>
          </a:xfrm>
          <a:prstGeom prst="rect">
            <a:avLst/>
          </a:prstGeom>
          <a:noFill/>
          <a:ln w="9525" algn="ctr">
            <a:noFill/>
            <a:miter lim="800000"/>
            <a:headEnd/>
            <a:tailEnd/>
          </a:ln>
        </p:spPr>
        <p:txBody>
          <a:bodyPr lIns="0" tIns="0" rIns="0" bIns="0" anchor="ctr">
            <a:spAutoFit/>
          </a:bodyPr>
          <a:lstStyle/>
          <a:p>
            <a:pPr algn="ctr"/>
            <a:endParaRPr lang="fr-FR"/>
          </a:p>
          <a:p>
            <a:pPr algn="ctr"/>
            <a:r>
              <a:rPr lang="fr-FR"/>
              <a:t>	</a:t>
            </a:r>
          </a:p>
          <a:p>
            <a:pPr algn="ctr"/>
            <a:endParaRPr lang="fr-FR"/>
          </a:p>
          <a:p>
            <a:pPr algn="ctr"/>
            <a:endParaRPr lang="fr-FR"/>
          </a:p>
        </p:txBody>
      </p:sp>
      <p:sp>
        <p:nvSpPr>
          <p:cNvPr id="19487" name="Rectangle 404"/>
          <p:cNvSpPr>
            <a:spLocks noChangeArrowheads="1"/>
          </p:cNvSpPr>
          <p:nvPr/>
        </p:nvSpPr>
        <p:spPr bwMode="auto">
          <a:xfrm>
            <a:off x="2360613" y="4437063"/>
            <a:ext cx="4392612" cy="720725"/>
          </a:xfrm>
          <a:prstGeom prst="rect">
            <a:avLst/>
          </a:prstGeom>
          <a:noFill/>
          <a:ln w="9525" algn="ctr">
            <a:noFill/>
            <a:miter lim="800000"/>
            <a:headEnd/>
            <a:tailEnd/>
          </a:ln>
        </p:spPr>
        <p:txBody>
          <a:bodyPr wrap="none" lIns="0" tIns="0" rIns="0" bIns="0" anchor="ctr">
            <a:spAutoFit/>
          </a:bodyPr>
          <a:lstStyle/>
          <a:p>
            <a:endParaRPr lang="fr-FR"/>
          </a:p>
        </p:txBody>
      </p:sp>
      <p:sp>
        <p:nvSpPr>
          <p:cNvPr id="19488" name="Rectangle 405"/>
          <p:cNvSpPr>
            <a:spLocks noChangeArrowheads="1"/>
          </p:cNvSpPr>
          <p:nvPr/>
        </p:nvSpPr>
        <p:spPr bwMode="auto">
          <a:xfrm>
            <a:off x="488950" y="4365625"/>
            <a:ext cx="1871663" cy="71438"/>
          </a:xfrm>
          <a:prstGeom prst="rect">
            <a:avLst/>
          </a:prstGeom>
          <a:noFill/>
          <a:ln w="9525" algn="ctr">
            <a:noFill/>
            <a:miter lim="800000"/>
            <a:headEnd/>
            <a:tailEnd/>
          </a:ln>
        </p:spPr>
        <p:txBody>
          <a:bodyPr wrap="none" lIns="0" tIns="0" rIns="0" bIns="0" anchor="ctr">
            <a:spAutoFit/>
          </a:bodyPr>
          <a:lstStyle/>
          <a:p>
            <a:endParaRPr lang="fr-FR"/>
          </a:p>
        </p:txBody>
      </p:sp>
      <p:sp>
        <p:nvSpPr>
          <p:cNvPr id="19489" name="Rectangle 406"/>
          <p:cNvSpPr>
            <a:spLocks noChangeArrowheads="1"/>
          </p:cNvSpPr>
          <p:nvPr/>
        </p:nvSpPr>
        <p:spPr bwMode="auto">
          <a:xfrm>
            <a:off x="776288" y="4292600"/>
            <a:ext cx="6840537" cy="1657350"/>
          </a:xfrm>
          <a:prstGeom prst="rect">
            <a:avLst/>
          </a:prstGeom>
          <a:noFill/>
          <a:ln w="9525" algn="ctr">
            <a:noFill/>
            <a:miter lim="800000"/>
            <a:headEnd/>
            <a:tailEnd/>
          </a:ln>
        </p:spPr>
        <p:txBody>
          <a:bodyPr lIns="0" tIns="0" rIns="0" bIns="0" anchor="ctr">
            <a:spAutoFit/>
          </a:bodyPr>
          <a:lstStyle/>
          <a:p>
            <a:endParaRPr lang="fr-FR"/>
          </a:p>
        </p:txBody>
      </p:sp>
      <p:sp>
        <p:nvSpPr>
          <p:cNvPr id="19490" name="Rectangle 407"/>
          <p:cNvSpPr>
            <a:spLocks noChangeArrowheads="1"/>
          </p:cNvSpPr>
          <p:nvPr/>
        </p:nvSpPr>
        <p:spPr bwMode="auto">
          <a:xfrm>
            <a:off x="631825" y="4365625"/>
            <a:ext cx="7129463" cy="1727200"/>
          </a:xfrm>
          <a:prstGeom prst="rect">
            <a:avLst/>
          </a:prstGeom>
          <a:noFill/>
          <a:ln w="9525" algn="ctr">
            <a:noFill/>
            <a:miter lim="800000"/>
            <a:headEnd/>
            <a:tailEnd/>
          </a:ln>
        </p:spPr>
        <p:txBody>
          <a:bodyPr lIns="0" tIns="0" rIns="0" bIns="0" anchor="ctr">
            <a:spAutoFit/>
          </a:bodyPr>
          <a:lstStyle/>
          <a:p>
            <a:endParaRPr lang="fr-FR"/>
          </a:p>
        </p:txBody>
      </p:sp>
      <p:sp>
        <p:nvSpPr>
          <p:cNvPr id="19491" name="Rectangle 408"/>
          <p:cNvSpPr>
            <a:spLocks noChangeArrowheads="1"/>
          </p:cNvSpPr>
          <p:nvPr/>
        </p:nvSpPr>
        <p:spPr bwMode="auto">
          <a:xfrm>
            <a:off x="2360613" y="4508500"/>
            <a:ext cx="4679950" cy="1152525"/>
          </a:xfrm>
          <a:prstGeom prst="rect">
            <a:avLst/>
          </a:prstGeom>
          <a:noFill/>
          <a:ln w="9525" algn="ctr">
            <a:noFill/>
            <a:miter lim="800000"/>
            <a:headEnd/>
            <a:tailEnd/>
          </a:ln>
        </p:spPr>
        <p:txBody>
          <a:bodyPr wrap="none" lIns="0" tIns="0" rIns="0" bIns="0" anchor="ctr">
            <a:spAutoFit/>
          </a:bodyPr>
          <a:lstStyle/>
          <a:p>
            <a:endParaRPr lang="fr-FR"/>
          </a:p>
        </p:txBody>
      </p:sp>
      <p:sp>
        <p:nvSpPr>
          <p:cNvPr id="19492" name="Rectangle 409"/>
          <p:cNvSpPr>
            <a:spLocks noChangeArrowheads="1"/>
          </p:cNvSpPr>
          <p:nvPr/>
        </p:nvSpPr>
        <p:spPr bwMode="auto">
          <a:xfrm>
            <a:off x="776288" y="4365625"/>
            <a:ext cx="6913562" cy="1511300"/>
          </a:xfrm>
          <a:prstGeom prst="rect">
            <a:avLst/>
          </a:prstGeom>
          <a:noFill/>
          <a:ln w="9525" algn="ctr">
            <a:noFill/>
            <a:miter lim="800000"/>
            <a:headEnd/>
            <a:tailEnd/>
          </a:ln>
        </p:spPr>
        <p:txBody>
          <a:bodyPr lIns="0" tIns="0" rIns="0" bIns="0" anchor="ctr">
            <a:spAutoFit/>
          </a:bodyPr>
          <a:lstStyle/>
          <a:p>
            <a:endParaRPr lang="fr-FR"/>
          </a:p>
        </p:txBody>
      </p:sp>
      <p:sp>
        <p:nvSpPr>
          <p:cNvPr id="19493" name="Rectangle 410"/>
          <p:cNvSpPr>
            <a:spLocks noChangeArrowheads="1"/>
          </p:cNvSpPr>
          <p:nvPr/>
        </p:nvSpPr>
        <p:spPr bwMode="auto">
          <a:xfrm>
            <a:off x="560388" y="4365625"/>
            <a:ext cx="6985000" cy="1439863"/>
          </a:xfrm>
          <a:prstGeom prst="rect">
            <a:avLst/>
          </a:prstGeom>
          <a:noFill/>
          <a:ln w="9525" algn="ctr">
            <a:noFill/>
            <a:miter lim="800000"/>
            <a:headEnd/>
            <a:tailEnd/>
          </a:ln>
        </p:spPr>
        <p:txBody>
          <a:bodyPr lIns="0" tIns="0" rIns="0" bIns="0" anchor="ctr">
            <a:spAutoFit/>
          </a:bodyPr>
          <a:lstStyle/>
          <a:p>
            <a:endParaRPr lang="fr-FR"/>
          </a:p>
        </p:txBody>
      </p:sp>
      <p:sp>
        <p:nvSpPr>
          <p:cNvPr id="19494" name="Rectangle 411"/>
          <p:cNvSpPr>
            <a:spLocks noChangeArrowheads="1"/>
          </p:cNvSpPr>
          <p:nvPr/>
        </p:nvSpPr>
        <p:spPr bwMode="auto">
          <a:xfrm>
            <a:off x="5457825" y="5013325"/>
            <a:ext cx="914400" cy="914400"/>
          </a:xfrm>
          <a:prstGeom prst="rect">
            <a:avLst/>
          </a:prstGeom>
          <a:noFill/>
          <a:ln w="9525" algn="ctr">
            <a:noFill/>
            <a:miter lim="800000"/>
            <a:headEnd/>
            <a:tailEnd/>
          </a:ln>
        </p:spPr>
        <p:txBody>
          <a:bodyPr wrap="none" lIns="0" tIns="0" rIns="0" bIns="0" anchor="ctr">
            <a:spAutoFit/>
          </a:bodyPr>
          <a:lstStyle/>
          <a:p>
            <a:endParaRPr lang="fr-FR"/>
          </a:p>
        </p:txBody>
      </p:sp>
      <p:sp>
        <p:nvSpPr>
          <p:cNvPr id="19495" name="Rectangle 412"/>
          <p:cNvSpPr>
            <a:spLocks noChangeArrowheads="1"/>
          </p:cNvSpPr>
          <p:nvPr/>
        </p:nvSpPr>
        <p:spPr bwMode="auto">
          <a:xfrm>
            <a:off x="7185025" y="5157788"/>
            <a:ext cx="914400" cy="914400"/>
          </a:xfrm>
          <a:prstGeom prst="rect">
            <a:avLst/>
          </a:prstGeom>
          <a:noFill/>
          <a:ln w="9525" algn="ctr">
            <a:noFill/>
            <a:miter lim="800000"/>
            <a:headEnd/>
            <a:tailEnd/>
          </a:ln>
        </p:spPr>
        <p:txBody>
          <a:bodyPr wrap="none" lIns="0" tIns="0" rIns="0" bIns="0" anchor="ctr">
            <a:spAutoFit/>
          </a:bodyPr>
          <a:lstStyle/>
          <a:p>
            <a:endParaRPr lang="fr-FR"/>
          </a:p>
        </p:txBody>
      </p:sp>
      <p:sp>
        <p:nvSpPr>
          <p:cNvPr id="19496" name="Rectangle 413"/>
          <p:cNvSpPr>
            <a:spLocks noChangeArrowheads="1"/>
          </p:cNvSpPr>
          <p:nvPr/>
        </p:nvSpPr>
        <p:spPr bwMode="auto">
          <a:xfrm>
            <a:off x="560388" y="4221163"/>
            <a:ext cx="6553200" cy="936625"/>
          </a:xfrm>
          <a:prstGeom prst="rect">
            <a:avLst/>
          </a:prstGeom>
          <a:noFill/>
          <a:ln w="9525" algn="ctr">
            <a:noFill/>
            <a:miter lim="800000"/>
            <a:headEnd/>
            <a:tailEnd/>
          </a:ln>
        </p:spPr>
        <p:txBody>
          <a:bodyPr wrap="none" lIns="0" tIns="0" rIns="0" bIns="0" anchor="ctr">
            <a:spAutoFit/>
          </a:bodyPr>
          <a:lstStyle/>
          <a:p>
            <a:endParaRPr lang="fr-FR"/>
          </a:p>
        </p:txBody>
      </p:sp>
      <p:sp>
        <p:nvSpPr>
          <p:cNvPr id="19497" name="Rectangle 414"/>
          <p:cNvSpPr>
            <a:spLocks noChangeArrowheads="1"/>
          </p:cNvSpPr>
          <p:nvPr/>
        </p:nvSpPr>
        <p:spPr bwMode="auto">
          <a:xfrm>
            <a:off x="849313" y="5180013"/>
            <a:ext cx="7056437" cy="609600"/>
          </a:xfrm>
          <a:prstGeom prst="rect">
            <a:avLst/>
          </a:prstGeom>
          <a:noFill/>
          <a:ln w="9525" algn="ctr">
            <a:noFill/>
            <a:miter lim="800000"/>
            <a:headEnd/>
            <a:tailEnd/>
          </a:ln>
        </p:spPr>
        <p:txBody>
          <a:bodyPr lIns="0" tIns="0" rIns="0" bIns="0" anchor="ctr">
            <a:spAutoFit/>
          </a:bodyPr>
          <a:lstStyle/>
          <a:p>
            <a:pPr algn="ctr"/>
            <a:endParaRPr lang="fr-FR"/>
          </a:p>
          <a:p>
            <a:pPr algn="ctr"/>
            <a:endParaRPr lang="fr-FR"/>
          </a:p>
          <a:p>
            <a:pPr algn="ctr"/>
            <a:endParaRPr lang="fr-FR"/>
          </a:p>
          <a:p>
            <a:pPr algn="ctr"/>
            <a:endParaRPr lang="fr-FR"/>
          </a:p>
        </p:txBody>
      </p:sp>
      <p:sp>
        <p:nvSpPr>
          <p:cNvPr id="19498" name="Rectangle 415"/>
          <p:cNvSpPr>
            <a:spLocks noChangeArrowheads="1"/>
          </p:cNvSpPr>
          <p:nvPr/>
        </p:nvSpPr>
        <p:spPr bwMode="auto">
          <a:xfrm>
            <a:off x="4089400" y="4868863"/>
            <a:ext cx="914400" cy="914400"/>
          </a:xfrm>
          <a:prstGeom prst="rect">
            <a:avLst/>
          </a:prstGeom>
          <a:noFill/>
          <a:ln w="9525" algn="ctr">
            <a:noFill/>
            <a:miter lim="800000"/>
            <a:headEnd/>
            <a:tailEnd/>
          </a:ln>
        </p:spPr>
        <p:txBody>
          <a:bodyPr wrap="none" lIns="0" tIns="0" rIns="0" bIns="0" anchor="ctr">
            <a:spAutoFit/>
          </a:bodyPr>
          <a:lstStyle/>
          <a:p>
            <a:endParaRPr lang="fr-FR"/>
          </a:p>
        </p:txBody>
      </p:sp>
      <p:sp>
        <p:nvSpPr>
          <p:cNvPr id="19499" name="Text Box 417"/>
          <p:cNvSpPr txBox="1">
            <a:spLocks noChangeArrowheads="1"/>
          </p:cNvSpPr>
          <p:nvPr/>
        </p:nvSpPr>
        <p:spPr bwMode="auto">
          <a:xfrm>
            <a:off x="1423988" y="4221163"/>
            <a:ext cx="6049962" cy="152400"/>
          </a:xfrm>
          <a:prstGeom prst="rect">
            <a:avLst/>
          </a:prstGeom>
          <a:noFill/>
          <a:ln w="9525" algn="ctr">
            <a:noFill/>
            <a:miter lim="800000"/>
            <a:headEnd/>
            <a:tailEnd/>
          </a:ln>
        </p:spPr>
        <p:txBody>
          <a:bodyPr lIns="0" tIns="0" rIns="0" bIns="0">
            <a:spAutoFit/>
          </a:bodyPr>
          <a:lstStyle/>
          <a:p>
            <a:endParaRPr lang="fr-FR"/>
          </a:p>
        </p:txBody>
      </p:sp>
      <p:sp>
        <p:nvSpPr>
          <p:cNvPr id="19500" name="Rectangle 422"/>
          <p:cNvSpPr>
            <a:spLocks noChangeArrowheads="1"/>
          </p:cNvSpPr>
          <p:nvPr/>
        </p:nvSpPr>
        <p:spPr bwMode="auto">
          <a:xfrm>
            <a:off x="992188" y="2861642"/>
            <a:ext cx="8209284" cy="2923877"/>
          </a:xfrm>
          <a:prstGeom prst="rect">
            <a:avLst/>
          </a:prstGeom>
          <a:noFill/>
          <a:ln w="9525" algn="ctr">
            <a:noFill/>
            <a:miter lim="800000"/>
            <a:headEnd/>
            <a:tailEnd/>
          </a:ln>
        </p:spPr>
        <p:txBody>
          <a:bodyPr wrap="square" lIns="0" tIns="0" rIns="0" bIns="0">
            <a:spAutoFit/>
          </a:bodyPr>
          <a:lstStyle/>
          <a:p>
            <a:r>
              <a:rPr lang="fr-FR" sz="1600" dirty="0"/>
              <a:t> </a:t>
            </a:r>
            <a:r>
              <a:rPr lang="fr-FR" sz="2000" dirty="0"/>
              <a:t>L</a:t>
            </a:r>
            <a:r>
              <a:rPr lang="fr-FR" sz="2000" dirty="0" smtClean="0"/>
              <a:t>e </a:t>
            </a:r>
            <a:r>
              <a:rPr lang="fr-FR" sz="2000" dirty="0"/>
              <a:t>rapport moral </a:t>
            </a:r>
            <a:r>
              <a:rPr lang="fr-FR" sz="2000" dirty="0" smtClean="0"/>
              <a:t>est présenté </a:t>
            </a:r>
            <a:r>
              <a:rPr lang="fr-FR" sz="2000" dirty="0"/>
              <a:t>par le président </a:t>
            </a:r>
            <a:r>
              <a:rPr lang="fr-FR" sz="2000" dirty="0" smtClean="0"/>
              <a:t>.</a:t>
            </a:r>
            <a:endParaRPr lang="fr-FR" sz="2000" dirty="0"/>
          </a:p>
          <a:p>
            <a:endParaRPr lang="fr-FR" sz="2000" dirty="0"/>
          </a:p>
          <a:p>
            <a:r>
              <a:rPr lang="fr-FR" sz="2000" dirty="0"/>
              <a:t>Le rapport financier </a:t>
            </a:r>
            <a:r>
              <a:rPr lang="fr-FR" sz="2000" dirty="0" smtClean="0"/>
              <a:t>présenté </a:t>
            </a:r>
            <a:r>
              <a:rPr lang="fr-FR" sz="2000" dirty="0"/>
              <a:t>par le trésorier </a:t>
            </a:r>
            <a:r>
              <a:rPr lang="fr-FR" sz="2000" dirty="0" smtClean="0"/>
              <a:t>a reçu quitus à l’unanimité</a:t>
            </a:r>
          </a:p>
          <a:p>
            <a:r>
              <a:rPr lang="fr-FR" sz="2000" dirty="0" smtClean="0"/>
              <a:t>La proposition des tarifs 2016 présentée par le trésorier est approuvée à l’unanimité</a:t>
            </a:r>
            <a:endParaRPr lang="fr-FR" sz="2000" dirty="0"/>
          </a:p>
          <a:p>
            <a:endParaRPr lang="fr-FR" sz="2000" dirty="0"/>
          </a:p>
          <a:p>
            <a:r>
              <a:rPr lang="fr-FR" sz="2000" dirty="0" smtClean="0"/>
              <a:t>La </a:t>
            </a:r>
            <a:r>
              <a:rPr lang="fr-FR" sz="2000" b="1" i="1" u="sng" dirty="0" smtClean="0"/>
              <a:t>Candidature administrateur AGO 2016 est approuvée </a:t>
            </a:r>
            <a:r>
              <a:rPr lang="fr-FR" sz="2000" b="1" i="1" u="sng" dirty="0"/>
              <a:t>à l’unanimité</a:t>
            </a:r>
            <a:r>
              <a:rPr lang="fr-FR" sz="2000" b="1" i="1" u="sng" dirty="0" smtClean="0"/>
              <a:t>.</a:t>
            </a:r>
          </a:p>
          <a:p>
            <a:endParaRPr lang="fr-FR" sz="2000" b="1" i="1" u="sng" dirty="0" smtClean="0"/>
          </a:p>
          <a:p>
            <a:endParaRPr lang="fr-FR" sz="2000" dirty="0" smtClean="0"/>
          </a:p>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3076"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3077"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3078"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3079"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3080"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3081"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3082"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3083"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a:solidFill>
                  <a:schemeClr val="bg2"/>
                </a:solidFill>
                <a:latin typeface="Arial" charset="0"/>
              </a:rPr>
              <a:t>Les Ateliers de l’Environnement et de la Démocratie – Association loi 1901 agréée  pour l’environnement </a:t>
            </a:r>
            <a:r>
              <a:rPr lang="fr-FR" dirty="0" smtClean="0">
                <a:solidFill>
                  <a:schemeClr val="bg2"/>
                </a:solidFill>
                <a:latin typeface="Arial" charset="0"/>
              </a:rPr>
              <a:t>dans un cadre départemental</a:t>
            </a:r>
            <a:endParaRPr lang="fr-FR" dirty="0">
              <a:solidFill>
                <a:schemeClr val="bg2"/>
              </a:solidFill>
              <a:latin typeface="Arial" charset="0"/>
            </a:endParaRPr>
          </a:p>
          <a:p>
            <a:pPr>
              <a:spcBef>
                <a:spcPct val="50000"/>
              </a:spcBef>
            </a:pPr>
            <a:r>
              <a:rPr lang="fr-FR" dirty="0">
                <a:solidFill>
                  <a:schemeClr val="bg2"/>
                </a:solidFill>
                <a:latin typeface="Arial" charset="0"/>
              </a:rPr>
              <a:t>Maison des Associations – 3, rue de la République – 78100 Saint-Germain-en-Laye</a:t>
            </a:r>
          </a:p>
        </p:txBody>
      </p:sp>
      <p:sp>
        <p:nvSpPr>
          <p:cNvPr id="88076" name="Text Box 12"/>
          <p:cNvSpPr txBox="1">
            <a:spLocks noChangeArrowheads="1"/>
          </p:cNvSpPr>
          <p:nvPr/>
        </p:nvSpPr>
        <p:spPr bwMode="auto">
          <a:xfrm>
            <a:off x="304800" y="685800"/>
            <a:ext cx="9220200" cy="701675"/>
          </a:xfrm>
          <a:prstGeom prst="rect">
            <a:avLst/>
          </a:prstGeom>
          <a:noFill/>
          <a:ln w="9525">
            <a:noFill/>
            <a:miter lim="800000"/>
            <a:headEnd/>
            <a:tailEnd/>
          </a:ln>
          <a:effectLst/>
        </p:spPr>
        <p:txBody>
          <a:bodyPr>
            <a:spAutoFit/>
          </a:bodyPr>
          <a:lstStyle/>
          <a:p>
            <a:pPr marL="457200" indent="-457200" algn="ctr">
              <a:defRPr/>
            </a:pPr>
            <a:r>
              <a:rPr lang="fr-FR" sz="2000" b="1" i="1" dirty="0" smtClean="0">
                <a:solidFill>
                  <a:schemeClr val="folHlink"/>
                </a:solidFill>
                <a:effectLst>
                  <a:outerShdw blurRad="38100" dist="38100" dir="2700000" algn="tl">
                    <a:srgbClr val="C0C0C0"/>
                  </a:outerShdw>
                </a:effectLst>
                <a:latin typeface="Arial" charset="0"/>
                <a:cs typeface="+mn-cs"/>
              </a:rPr>
              <a:t>Rapport moral</a:t>
            </a:r>
            <a:endParaRPr lang="fr-FR" sz="2000" b="1" i="1" dirty="0">
              <a:solidFill>
                <a:schemeClr val="folHlink"/>
              </a:solidFill>
              <a:effectLst>
                <a:outerShdw blurRad="38100" dist="38100" dir="2700000" algn="tl">
                  <a:srgbClr val="C0C0C0"/>
                </a:outerShdw>
              </a:effectLst>
              <a:latin typeface="Arial" charset="0"/>
              <a:cs typeface="+mn-cs"/>
            </a:endParaRPr>
          </a:p>
          <a:p>
            <a:pPr marL="457200" indent="-457200" algn="ctr">
              <a:defRPr/>
            </a:pPr>
            <a:endParaRPr lang="fr-FR" sz="2000" b="1" i="1" dirty="0">
              <a:solidFill>
                <a:srgbClr val="333333"/>
              </a:solidFill>
              <a:effectLst>
                <a:outerShdw blurRad="38100" dist="38100" dir="2700000" algn="tl">
                  <a:srgbClr val="C0C0C0"/>
                </a:outerShdw>
              </a:effectLst>
              <a:latin typeface="Arial" charset="0"/>
            </a:endParaRPr>
          </a:p>
        </p:txBody>
      </p:sp>
      <p:sp>
        <p:nvSpPr>
          <p:cNvPr id="88077" name="Text Box 13"/>
          <p:cNvSpPr txBox="1">
            <a:spLocks noChangeArrowheads="1"/>
          </p:cNvSpPr>
          <p:nvPr/>
        </p:nvSpPr>
        <p:spPr bwMode="auto">
          <a:xfrm>
            <a:off x="228600" y="1052513"/>
            <a:ext cx="9512300" cy="6924973"/>
          </a:xfrm>
          <a:prstGeom prst="rect">
            <a:avLst/>
          </a:prstGeom>
          <a:noFill/>
          <a:ln w="9525">
            <a:noFill/>
            <a:miter lim="800000"/>
            <a:headEnd/>
            <a:tailEnd/>
          </a:ln>
          <a:effectLst/>
        </p:spPr>
        <p:txBody>
          <a:bodyPr>
            <a:spAutoFit/>
          </a:bodyPr>
          <a:lstStyle/>
          <a:p>
            <a:pPr marL="457200" indent="-457200">
              <a:defRPr/>
            </a:pPr>
            <a:endParaRPr lang="fr-FR" sz="2400" b="1" i="1" dirty="0" smtClean="0">
              <a:solidFill>
                <a:srgbClr val="000099"/>
              </a:solidFill>
              <a:effectLst>
                <a:outerShdw blurRad="38100" dist="38100" dir="2700000" algn="tl">
                  <a:srgbClr val="C0C0C0"/>
                </a:outerShdw>
              </a:effectLst>
              <a:latin typeface="Arial" charset="0"/>
              <a:cs typeface="+mn-cs"/>
            </a:endParaRPr>
          </a:p>
          <a:p>
            <a:pPr marL="457200" indent="-457200">
              <a:defRPr/>
            </a:pPr>
            <a:endParaRPr lang="fr-FR" sz="2400" b="1" i="1" dirty="0" smtClean="0">
              <a:solidFill>
                <a:srgbClr val="000099"/>
              </a:solidFill>
              <a:effectLst>
                <a:outerShdw blurRad="38100" dist="38100" dir="2700000" algn="tl">
                  <a:srgbClr val="C0C0C0"/>
                </a:outerShdw>
              </a:effectLst>
              <a:latin typeface="Arial" charset="0"/>
              <a:cs typeface="+mn-cs"/>
            </a:endParaRPr>
          </a:p>
          <a:p>
            <a:pPr marL="457200" indent="-457200">
              <a:defRPr/>
            </a:pPr>
            <a:r>
              <a:rPr lang="fr-FR" sz="2400" b="1" i="1" dirty="0" smtClean="0">
                <a:solidFill>
                  <a:srgbClr val="000099"/>
                </a:solidFill>
                <a:effectLst>
                  <a:outerShdw blurRad="38100" dist="38100" dir="2700000" algn="tl">
                    <a:srgbClr val="C0C0C0"/>
                  </a:outerShdw>
                </a:effectLst>
                <a:latin typeface="Arial" charset="0"/>
                <a:cs typeface="+mn-cs"/>
              </a:rPr>
              <a:t>2015 : </a:t>
            </a:r>
            <a:r>
              <a:rPr lang="fr-FR" sz="2400" b="1" i="1" dirty="0">
                <a:solidFill>
                  <a:srgbClr val="000099"/>
                </a:solidFill>
                <a:effectLst>
                  <a:outerShdw blurRad="38100" dist="38100" dir="2700000" algn="tl">
                    <a:srgbClr val="C0C0C0"/>
                  </a:outerShdw>
                </a:effectLst>
                <a:latin typeface="Arial" charset="0"/>
                <a:cs typeface="+mn-cs"/>
              </a:rPr>
              <a:t>les points marquants</a:t>
            </a:r>
          </a:p>
          <a:p>
            <a:pPr marL="457200" indent="-457200">
              <a:defRPr/>
            </a:pPr>
            <a:endParaRPr lang="fr-FR" sz="2400" b="1" i="1" dirty="0">
              <a:solidFill>
                <a:srgbClr val="000099"/>
              </a:solidFill>
              <a:effectLst>
                <a:outerShdw blurRad="38100" dist="38100" dir="2700000" algn="tl">
                  <a:srgbClr val="C0C0C0"/>
                </a:outerShdw>
              </a:effectLst>
              <a:latin typeface="Arial" charset="0"/>
              <a:cs typeface="+mn-cs"/>
            </a:endParaRPr>
          </a:p>
          <a:p>
            <a:pPr marL="457200" indent="-457200">
              <a:defRPr/>
            </a:pPr>
            <a:r>
              <a:rPr lang="fr-FR" sz="2400" b="1" i="1" dirty="0">
                <a:solidFill>
                  <a:srgbClr val="000099"/>
                </a:solidFill>
                <a:effectLst>
                  <a:outerShdw blurRad="38100" dist="38100" dir="2700000" algn="tl">
                    <a:srgbClr val="C0C0C0"/>
                  </a:outerShdw>
                </a:effectLst>
                <a:latin typeface="Arial" charset="0"/>
                <a:cs typeface="+mn-cs"/>
              </a:rPr>
              <a:t>	</a:t>
            </a:r>
            <a:r>
              <a:rPr lang="fr-FR" sz="2000" b="1" dirty="0" smtClean="0">
                <a:solidFill>
                  <a:srgbClr val="000099"/>
                </a:solidFill>
                <a:effectLst>
                  <a:outerShdw blurRad="38100" dist="38100" dir="2700000" algn="tl">
                    <a:srgbClr val="C0C0C0"/>
                  </a:outerShdw>
                </a:effectLst>
                <a:latin typeface="Arial" charset="0"/>
                <a:cs typeface="+mn-cs"/>
              </a:rPr>
              <a:t>Deux opérations forêt propre et un débat sur la filière bois </a:t>
            </a:r>
          </a:p>
          <a:p>
            <a:pPr marL="457200" indent="-457200">
              <a:defRPr/>
            </a:pPr>
            <a:endParaRPr lang="fr-FR" sz="2000" b="1" dirty="0">
              <a:solidFill>
                <a:srgbClr val="000099"/>
              </a:solidFill>
              <a:effectLst>
                <a:outerShdw blurRad="38100" dist="38100" dir="2700000" algn="tl">
                  <a:srgbClr val="C0C0C0"/>
                </a:outerShdw>
              </a:effectLst>
              <a:latin typeface="Arial" charset="0"/>
              <a:cs typeface="+mn-cs"/>
            </a:endParaRPr>
          </a:p>
          <a:p>
            <a:pPr marL="457200" indent="-457200">
              <a:defRPr/>
            </a:pPr>
            <a:r>
              <a:rPr lang="fr-FR" sz="2000" b="1" dirty="0" smtClean="0">
                <a:solidFill>
                  <a:srgbClr val="000099"/>
                </a:solidFill>
                <a:effectLst>
                  <a:outerShdw blurRad="38100" dist="38100" dir="2700000" algn="tl">
                    <a:srgbClr val="C0C0C0"/>
                  </a:outerShdw>
                </a:effectLst>
                <a:latin typeface="Arial" charset="0"/>
                <a:cs typeface="+mn-cs"/>
              </a:rPr>
              <a:t>	Quatre numéros de la Newsletter, un site internet vivant</a:t>
            </a:r>
            <a:endParaRPr lang="fr-FR" sz="2000" b="1" dirty="0">
              <a:solidFill>
                <a:srgbClr val="000099"/>
              </a:solidFill>
              <a:effectLst>
                <a:outerShdw blurRad="38100" dist="38100" dir="2700000" algn="tl">
                  <a:srgbClr val="C0C0C0"/>
                </a:outerShdw>
              </a:effectLst>
              <a:latin typeface="Arial" charset="0"/>
              <a:cs typeface="+mn-cs"/>
            </a:endParaRPr>
          </a:p>
          <a:p>
            <a:pPr marL="457200" indent="-457200">
              <a:defRPr/>
            </a:pPr>
            <a:r>
              <a:rPr lang="fr-FR" sz="2000" b="1" dirty="0">
                <a:solidFill>
                  <a:srgbClr val="000099"/>
                </a:solidFill>
                <a:effectLst>
                  <a:outerShdw blurRad="38100" dist="38100" dir="2700000" algn="tl">
                    <a:srgbClr val="C0C0C0"/>
                  </a:outerShdw>
                </a:effectLst>
                <a:latin typeface="Arial" charset="0"/>
                <a:cs typeface="+mn-cs"/>
              </a:rPr>
              <a:t>	</a:t>
            </a:r>
          </a:p>
          <a:p>
            <a:pPr marL="457200" indent="-457200">
              <a:defRPr/>
            </a:pPr>
            <a:r>
              <a:rPr lang="fr-FR" sz="2000" b="1" dirty="0">
                <a:solidFill>
                  <a:srgbClr val="000099"/>
                </a:solidFill>
                <a:effectLst>
                  <a:outerShdw blurRad="38100" dist="38100" dir="2700000" algn="tl">
                    <a:srgbClr val="C0C0C0"/>
                  </a:outerShdw>
                </a:effectLst>
                <a:latin typeface="Arial" charset="0"/>
                <a:cs typeface="+mn-cs"/>
              </a:rPr>
              <a:t>	P</a:t>
            </a:r>
            <a:r>
              <a:rPr lang="fr-FR" sz="2000" b="1" dirty="0" smtClean="0">
                <a:solidFill>
                  <a:srgbClr val="000099"/>
                </a:solidFill>
                <a:effectLst>
                  <a:outerShdw blurRad="38100" dist="38100" dir="2700000" algn="tl">
                    <a:srgbClr val="C0C0C0"/>
                  </a:outerShdw>
                </a:effectLst>
                <a:latin typeface="Arial" charset="0"/>
                <a:cs typeface="+mn-cs"/>
              </a:rPr>
              <a:t>articipation active aux débats et enquêtes publiques.</a:t>
            </a:r>
            <a:endParaRPr lang="fr-FR" sz="2000" b="1" dirty="0">
              <a:solidFill>
                <a:srgbClr val="000099"/>
              </a:solidFill>
              <a:effectLst>
                <a:outerShdw blurRad="38100" dist="38100" dir="2700000" algn="tl">
                  <a:srgbClr val="C0C0C0"/>
                </a:outerShdw>
              </a:effectLst>
              <a:latin typeface="Arial" charset="0"/>
              <a:cs typeface="+mn-cs"/>
            </a:endParaRPr>
          </a:p>
          <a:p>
            <a:pPr marL="457200" indent="-457200">
              <a:defRPr/>
            </a:pPr>
            <a:endParaRPr lang="fr-FR" sz="2000" b="1" dirty="0">
              <a:solidFill>
                <a:srgbClr val="000099"/>
              </a:solidFill>
              <a:effectLst>
                <a:outerShdw blurRad="38100" dist="38100" dir="2700000" algn="tl">
                  <a:srgbClr val="C0C0C0"/>
                </a:outerShdw>
              </a:effectLst>
              <a:latin typeface="Arial" charset="0"/>
              <a:cs typeface="+mn-cs"/>
            </a:endParaRPr>
          </a:p>
          <a:p>
            <a:pPr marL="457200" indent="-457200">
              <a:defRPr/>
            </a:pPr>
            <a:r>
              <a:rPr lang="fr-FR" sz="2000" b="1" dirty="0">
                <a:solidFill>
                  <a:srgbClr val="000099"/>
                </a:solidFill>
                <a:effectLst>
                  <a:outerShdw blurRad="38100" dist="38100" dir="2700000" algn="tl">
                    <a:srgbClr val="C0C0C0"/>
                  </a:outerShdw>
                </a:effectLst>
                <a:latin typeface="Arial" charset="0"/>
                <a:cs typeface="+mn-cs"/>
              </a:rPr>
              <a:t>	</a:t>
            </a:r>
            <a:r>
              <a:rPr lang="fr-FR" sz="2000" b="1" dirty="0" smtClean="0">
                <a:solidFill>
                  <a:srgbClr val="000099"/>
                </a:solidFill>
                <a:effectLst>
                  <a:outerShdw blurRad="38100" dist="38100" dir="2700000" algn="tl">
                    <a:srgbClr val="C0C0C0"/>
                  </a:outerShdw>
                </a:effectLst>
                <a:latin typeface="Arial" charset="0"/>
                <a:cs typeface="+mn-cs"/>
              </a:rPr>
              <a:t>L’association est membre de la commission consultative des services publics locaux  (notamment le SIA et le SIDRU),</a:t>
            </a:r>
            <a:r>
              <a:rPr lang="fr-FR" sz="2400" b="1" dirty="0" smtClean="0">
                <a:solidFill>
                  <a:srgbClr val="000099"/>
                </a:solidFill>
                <a:effectLst>
                  <a:outerShdw blurRad="38100" dist="38100" dir="2700000" algn="tl">
                    <a:srgbClr val="C0C0C0"/>
                  </a:outerShdw>
                </a:effectLst>
                <a:latin typeface="Arial" charset="0"/>
                <a:cs typeface="+mn-cs"/>
              </a:rPr>
              <a:t> </a:t>
            </a:r>
            <a:r>
              <a:rPr lang="fr-FR" sz="2000" b="1" dirty="0" smtClean="0">
                <a:solidFill>
                  <a:srgbClr val="000099"/>
                </a:solidFill>
                <a:effectLst>
                  <a:outerShdw blurRad="38100" dist="38100" dir="2700000" algn="tl">
                    <a:srgbClr val="C0C0C0"/>
                  </a:outerShdw>
                </a:effectLst>
                <a:latin typeface="Arial" charset="0"/>
                <a:cs typeface="+mn-cs"/>
              </a:rPr>
              <a:t>membre de la commission de contrôle des comptes des délégataires de service public, et invitée au comité de suivi de site de la station de traitement de Seine-Aval.</a:t>
            </a:r>
            <a:endParaRPr lang="fr-FR" sz="2000" b="1" dirty="0">
              <a:solidFill>
                <a:srgbClr val="000099"/>
              </a:solidFill>
              <a:effectLst>
                <a:outerShdw blurRad="38100" dist="38100" dir="2700000" algn="tl">
                  <a:srgbClr val="C0C0C0"/>
                </a:outerShdw>
              </a:effectLst>
              <a:latin typeface="Arial" charset="0"/>
              <a:cs typeface="+mn-cs"/>
            </a:endParaRPr>
          </a:p>
          <a:p>
            <a:pPr marL="457200" indent="-457200">
              <a:defRPr/>
            </a:pPr>
            <a:r>
              <a:rPr lang="fr-FR" sz="2400" b="1" i="1" dirty="0">
                <a:solidFill>
                  <a:srgbClr val="000099"/>
                </a:solidFill>
                <a:effectLst>
                  <a:outerShdw blurRad="38100" dist="38100" dir="2700000" algn="tl">
                    <a:srgbClr val="C0C0C0"/>
                  </a:outerShdw>
                </a:effectLst>
                <a:latin typeface="Arial" charset="0"/>
                <a:cs typeface="+mn-cs"/>
              </a:rPr>
              <a:t>	</a:t>
            </a:r>
          </a:p>
          <a:p>
            <a:pPr marL="457200" indent="-457200">
              <a:defRPr/>
            </a:pPr>
            <a:endParaRPr lang="fr-FR" sz="2400" b="1" i="1" dirty="0">
              <a:solidFill>
                <a:srgbClr val="F49100"/>
              </a:solidFill>
              <a:effectLst>
                <a:outerShdw blurRad="38100" dist="38100" dir="2700000" algn="tl">
                  <a:srgbClr val="C0C0C0"/>
                </a:outerShdw>
              </a:effectLst>
              <a:latin typeface="Arial" charset="0"/>
              <a:cs typeface="+mn-cs"/>
            </a:endParaRPr>
          </a:p>
          <a:p>
            <a:pPr marL="457200" indent="-457200">
              <a:defRPr/>
            </a:pPr>
            <a:r>
              <a:rPr lang="fr-FR" sz="2400" b="1" i="1" dirty="0">
                <a:solidFill>
                  <a:srgbClr val="F49100"/>
                </a:solidFill>
                <a:effectLst>
                  <a:outerShdw blurRad="38100" dist="38100" dir="2700000" algn="tl">
                    <a:srgbClr val="C0C0C0"/>
                  </a:outerShdw>
                </a:effectLst>
                <a:latin typeface="Arial" charset="0"/>
                <a:cs typeface="+mn-cs"/>
              </a:rPr>
              <a:t>	</a:t>
            </a:r>
          </a:p>
          <a:p>
            <a:pPr marL="457200" indent="-457200">
              <a:defRPr/>
            </a:pPr>
            <a:endParaRPr lang="fr-FR" sz="2400" b="1" i="1" dirty="0">
              <a:solidFill>
                <a:srgbClr val="F49100"/>
              </a:solidFill>
              <a:effectLst>
                <a:outerShdw blurRad="38100" dist="38100" dir="2700000" algn="tl">
                  <a:srgbClr val="C0C0C0"/>
                </a:outerShdw>
              </a:effectLst>
              <a:latin typeface="Arial" charset="0"/>
              <a:cs typeface="+mn-cs"/>
            </a:endParaRPr>
          </a:p>
          <a:p>
            <a:pPr marL="457200" indent="-457200">
              <a:defRPr/>
            </a:pPr>
            <a:r>
              <a:rPr lang="fr-FR" sz="2400" b="1" i="1" dirty="0">
                <a:solidFill>
                  <a:srgbClr val="F49100"/>
                </a:solidFill>
                <a:effectLst>
                  <a:outerShdw blurRad="38100" dist="38100" dir="2700000" algn="tl">
                    <a:srgbClr val="C0C0C0"/>
                  </a:outerShdw>
                </a:effectLst>
                <a:latin typeface="Arial" charset="0"/>
                <a:cs typeface="+mn-cs"/>
              </a:rPr>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logo1 ADE"/>
          <p:cNvPicPr>
            <a:picLocks noChangeAspect="1" noChangeArrowheads="1"/>
          </p:cNvPicPr>
          <p:nvPr/>
        </p:nvPicPr>
        <p:blipFill>
          <a:blip r:embed="rId2" cstate="print"/>
          <a:srcRect/>
          <a:stretch>
            <a:fillRect/>
          </a:stretch>
        </p:blipFill>
        <p:spPr bwMode="auto">
          <a:xfrm>
            <a:off x="292100" y="139700"/>
            <a:ext cx="1041400" cy="887413"/>
          </a:xfrm>
          <a:prstGeom prst="rect">
            <a:avLst/>
          </a:prstGeom>
          <a:noFill/>
          <a:ln w="9525">
            <a:noFill/>
            <a:miter lim="800000"/>
            <a:headEnd/>
            <a:tailEnd/>
          </a:ln>
        </p:spPr>
      </p:pic>
      <p:sp>
        <p:nvSpPr>
          <p:cNvPr id="7171"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7172"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7173"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7174"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7175"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7176"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7177"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7178"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7179"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endParaRPr lang="fr-FR" dirty="0">
              <a:solidFill>
                <a:schemeClr val="bg2"/>
              </a:solidFill>
              <a:latin typeface="Arial" charset="0"/>
            </a:endParaRPr>
          </a:p>
        </p:txBody>
      </p:sp>
      <p:sp>
        <p:nvSpPr>
          <p:cNvPr id="88076" name="Text Box 12"/>
          <p:cNvSpPr txBox="1">
            <a:spLocks noChangeArrowheads="1"/>
          </p:cNvSpPr>
          <p:nvPr/>
        </p:nvSpPr>
        <p:spPr bwMode="auto">
          <a:xfrm>
            <a:off x="304800" y="685800"/>
            <a:ext cx="9220200" cy="701675"/>
          </a:xfrm>
          <a:prstGeom prst="rect">
            <a:avLst/>
          </a:prstGeom>
          <a:noFill/>
          <a:ln w="9525">
            <a:noFill/>
            <a:miter lim="800000"/>
            <a:headEnd/>
            <a:tailEnd/>
          </a:ln>
          <a:effectLst/>
        </p:spPr>
        <p:txBody>
          <a:bodyPr>
            <a:spAutoFit/>
          </a:bodyPr>
          <a:lstStyle/>
          <a:p>
            <a:pPr marL="457200" indent="-457200" algn="ctr">
              <a:defRPr/>
            </a:pPr>
            <a:r>
              <a:rPr lang="fr-FR" sz="2000" b="1" i="1" dirty="0">
                <a:solidFill>
                  <a:schemeClr val="folHlink"/>
                </a:solidFill>
                <a:effectLst>
                  <a:outerShdw blurRad="38100" dist="38100" dir="2700000" algn="tl">
                    <a:srgbClr val="C0C0C0"/>
                  </a:outerShdw>
                </a:effectLst>
                <a:latin typeface="Arial" charset="0"/>
              </a:rPr>
              <a:t>Rapport moral</a:t>
            </a:r>
          </a:p>
          <a:p>
            <a:pPr marL="457200" indent="-457200" algn="ctr">
              <a:defRPr/>
            </a:pPr>
            <a:endParaRPr lang="fr-FR" sz="2000" b="1" i="1" dirty="0">
              <a:solidFill>
                <a:srgbClr val="333333"/>
              </a:solidFill>
              <a:effectLst>
                <a:outerShdw blurRad="38100" dist="38100" dir="2700000" algn="tl">
                  <a:srgbClr val="C0C0C0"/>
                </a:outerShdw>
              </a:effectLst>
              <a:latin typeface="Arial" charset="0"/>
            </a:endParaRPr>
          </a:p>
        </p:txBody>
      </p:sp>
      <p:sp>
        <p:nvSpPr>
          <p:cNvPr id="88077" name="Text Box 13"/>
          <p:cNvSpPr txBox="1">
            <a:spLocks noChangeArrowheads="1"/>
          </p:cNvSpPr>
          <p:nvPr/>
        </p:nvSpPr>
        <p:spPr bwMode="auto">
          <a:xfrm>
            <a:off x="228600" y="1052736"/>
            <a:ext cx="9512300" cy="6524864"/>
          </a:xfrm>
          <a:prstGeom prst="rect">
            <a:avLst/>
          </a:prstGeom>
          <a:noFill/>
          <a:ln w="9525">
            <a:noFill/>
            <a:miter lim="800000"/>
            <a:headEnd/>
            <a:tailEnd/>
          </a:ln>
          <a:effectLst/>
        </p:spPr>
        <p:txBody>
          <a:bodyPr>
            <a:spAutoFit/>
          </a:bodyPr>
          <a:lstStyle/>
          <a:p>
            <a:pPr marL="457200" indent="-457200">
              <a:defRPr/>
            </a:pPr>
            <a:r>
              <a:rPr lang="fr-FR" sz="2000" b="1" i="1" dirty="0" smtClean="0">
                <a:solidFill>
                  <a:srgbClr val="000099"/>
                </a:solidFill>
                <a:effectLst>
                  <a:outerShdw blurRad="38100" dist="38100" dir="2700000" algn="tl">
                    <a:srgbClr val="C0C0C0"/>
                  </a:outerShdw>
                </a:effectLst>
                <a:latin typeface="Arial" charset="0"/>
              </a:rPr>
              <a:t>Activités à venir, pistes évoquées hors ordre du jour</a:t>
            </a:r>
          </a:p>
          <a:p>
            <a:pPr marL="457200" indent="-457200">
              <a:defRPr/>
            </a:pPr>
            <a:endParaRPr lang="fr-FR" sz="2000" b="1" i="1" dirty="0">
              <a:solidFill>
                <a:srgbClr val="F49100"/>
              </a:solidFill>
              <a:effectLst>
                <a:outerShdw blurRad="38100" dist="38100" dir="2700000" algn="tl">
                  <a:srgbClr val="C0C0C0"/>
                </a:outerShdw>
              </a:effectLst>
              <a:latin typeface="Arial" charset="0"/>
              <a:cs typeface="+mn-cs"/>
            </a:endParaRPr>
          </a:p>
          <a:p>
            <a:pPr lvl="2" indent="-457200">
              <a:buFont typeface="Arial" pitchFamily="34" charset="0"/>
              <a:buChar char="•"/>
              <a:defRPr/>
            </a:pPr>
            <a:r>
              <a:rPr lang="fr-FR" sz="1800" b="1" dirty="0" smtClean="0">
                <a:solidFill>
                  <a:srgbClr val="000099"/>
                </a:solidFill>
                <a:effectLst>
                  <a:outerShdw blurRad="38100" dist="38100" dir="2700000" algn="tl">
                    <a:srgbClr val="C0C0C0"/>
                  </a:outerShdw>
                </a:effectLst>
                <a:latin typeface="Arial" charset="0"/>
              </a:rPr>
              <a:t>Question des déchets en forêt : les Ateliers formuleront des propositions lors de la réunion avec l’administration de la ville le 15 février prochain; Ils étudieront la possibilité d’exiger des entreprises la production d’un certificat de dépôt de déchets en déchetterie, au plans légal, éthique et pratique.</a:t>
            </a:r>
            <a:endParaRPr lang="fr-FR" sz="1800" b="1" dirty="0">
              <a:solidFill>
                <a:srgbClr val="000099"/>
              </a:solidFill>
              <a:effectLst>
                <a:outerShdw blurRad="38100" dist="38100" dir="2700000" algn="tl">
                  <a:srgbClr val="C0C0C0"/>
                </a:outerShdw>
              </a:effectLst>
              <a:latin typeface="Arial" charset="0"/>
            </a:endParaRPr>
          </a:p>
          <a:p>
            <a:pPr lvl="2" indent="-457200">
              <a:buFont typeface="Arial" pitchFamily="34" charset="0"/>
              <a:buChar char="•"/>
              <a:defRPr/>
            </a:pPr>
            <a:endParaRPr lang="fr-FR" sz="1800" b="1" dirty="0">
              <a:solidFill>
                <a:srgbClr val="000099"/>
              </a:solidFill>
              <a:effectLst>
                <a:outerShdw blurRad="38100" dist="38100" dir="2700000" algn="tl">
                  <a:srgbClr val="C0C0C0"/>
                </a:outerShdw>
              </a:effectLst>
              <a:latin typeface="Arial" charset="0"/>
            </a:endParaRPr>
          </a:p>
          <a:p>
            <a:pPr marL="914400" lvl="1" indent="-457200">
              <a:buFont typeface="Arial" pitchFamily="34" charset="0"/>
              <a:buChar char="•"/>
              <a:defRPr/>
            </a:pPr>
            <a:r>
              <a:rPr lang="fr-FR" sz="1800" b="1" dirty="0" smtClean="0">
                <a:solidFill>
                  <a:srgbClr val="000099"/>
                </a:solidFill>
                <a:effectLst>
                  <a:outerShdw blurRad="38100" dist="38100" dir="2700000" algn="tl">
                    <a:srgbClr val="C0C0C0"/>
                  </a:outerShdw>
                </a:effectLst>
                <a:latin typeface="Arial" charset="0"/>
              </a:rPr>
              <a:t>Newsletter : mettre en une un lien direct vers le site. Poser la question « est-ce que cette lettre vous a intéressé ? »</a:t>
            </a:r>
          </a:p>
          <a:p>
            <a:pPr marL="914400" lvl="1" indent="-457200">
              <a:buFont typeface="Arial" pitchFamily="34" charset="0"/>
              <a:buChar char="•"/>
              <a:defRPr/>
            </a:pPr>
            <a:endParaRPr lang="fr-FR" sz="1800" b="1" dirty="0" smtClean="0">
              <a:solidFill>
                <a:srgbClr val="000099"/>
              </a:solidFill>
              <a:effectLst>
                <a:outerShdw blurRad="38100" dist="38100" dir="2700000" algn="tl">
                  <a:srgbClr val="C0C0C0"/>
                </a:outerShdw>
              </a:effectLst>
              <a:latin typeface="Arial" charset="0"/>
            </a:endParaRPr>
          </a:p>
          <a:p>
            <a:pPr marL="914400" lvl="1" indent="-457200">
              <a:buFont typeface="Arial" pitchFamily="34" charset="0"/>
              <a:buChar char="•"/>
              <a:defRPr/>
            </a:pPr>
            <a:r>
              <a:rPr lang="fr-FR" sz="1800" b="1" dirty="0" smtClean="0">
                <a:solidFill>
                  <a:srgbClr val="000099"/>
                </a:solidFill>
                <a:effectLst>
                  <a:outerShdw blurRad="38100" dist="38100" dir="2700000" algn="tl">
                    <a:srgbClr val="C0C0C0"/>
                  </a:outerShdw>
                </a:effectLst>
                <a:latin typeface="Arial" charset="0"/>
              </a:rPr>
              <a:t>Se familiariser et exploiter les nouveaux moyens </a:t>
            </a:r>
            <a:r>
              <a:rPr lang="fr-FR" sz="1800" b="1" dirty="0" err="1" smtClean="0">
                <a:solidFill>
                  <a:srgbClr val="000099"/>
                </a:solidFill>
                <a:effectLst>
                  <a:outerShdw blurRad="38100" dist="38100" dir="2700000" algn="tl">
                    <a:srgbClr val="C0C0C0"/>
                  </a:outerShdw>
                </a:effectLst>
                <a:latin typeface="Arial" charset="0"/>
              </a:rPr>
              <a:t>facebook</a:t>
            </a:r>
            <a:r>
              <a:rPr lang="fr-FR" sz="1800" b="1" dirty="0" smtClean="0">
                <a:solidFill>
                  <a:srgbClr val="000099"/>
                </a:solidFill>
                <a:effectLst>
                  <a:outerShdw blurRad="38100" dist="38100" dir="2700000" algn="tl">
                    <a:srgbClr val="C0C0C0"/>
                  </a:outerShdw>
                </a:effectLst>
                <a:latin typeface="Arial" charset="0"/>
              </a:rPr>
              <a:t> (</a:t>
            </a:r>
            <a:r>
              <a:rPr lang="fr-FR" sz="1800" b="1" smtClean="0">
                <a:solidFill>
                  <a:srgbClr val="000099"/>
                </a:solidFill>
                <a:effectLst>
                  <a:outerShdw blurRad="38100" dist="38100" dir="2700000" algn="tl">
                    <a:srgbClr val="C0C0C0"/>
                  </a:outerShdw>
                </a:effectLst>
                <a:latin typeface="Arial" charset="0"/>
              </a:rPr>
              <a:t>déjà « has been » </a:t>
            </a:r>
            <a:r>
              <a:rPr lang="fr-FR" sz="1800" b="1" dirty="0" smtClean="0">
                <a:solidFill>
                  <a:srgbClr val="000099"/>
                </a:solidFill>
                <a:effectLst>
                  <a:outerShdw blurRad="38100" dist="38100" dir="2700000" algn="tl">
                    <a:srgbClr val="C0C0C0"/>
                  </a:outerShdw>
                </a:effectLst>
                <a:latin typeface="Arial" charset="0"/>
              </a:rPr>
              <a:t>?), </a:t>
            </a:r>
            <a:r>
              <a:rPr lang="fr-FR" sz="1800" b="1" dirty="0" err="1" smtClean="0">
                <a:solidFill>
                  <a:srgbClr val="000099"/>
                </a:solidFill>
                <a:effectLst>
                  <a:outerShdw blurRad="38100" dist="38100" dir="2700000" algn="tl">
                    <a:srgbClr val="C0C0C0"/>
                  </a:outerShdw>
                </a:effectLst>
                <a:latin typeface="Arial" charset="0"/>
              </a:rPr>
              <a:t>instagram</a:t>
            </a:r>
            <a:r>
              <a:rPr lang="fr-FR" sz="1800" b="1" dirty="0" smtClean="0">
                <a:solidFill>
                  <a:srgbClr val="000099"/>
                </a:solidFill>
                <a:effectLst>
                  <a:outerShdw blurRad="38100" dist="38100" dir="2700000" algn="tl">
                    <a:srgbClr val="C0C0C0"/>
                  </a:outerShdw>
                </a:effectLst>
                <a:latin typeface="Arial" charset="0"/>
              </a:rPr>
              <a:t>…</a:t>
            </a:r>
          </a:p>
          <a:p>
            <a:pPr marL="914400" lvl="1" indent="-457200">
              <a:buFont typeface="Arial" pitchFamily="34" charset="0"/>
              <a:buChar char="•"/>
              <a:defRPr/>
            </a:pPr>
            <a:endParaRPr lang="fr-FR" sz="1800" b="1" dirty="0" smtClean="0">
              <a:solidFill>
                <a:srgbClr val="000099"/>
              </a:solidFill>
              <a:effectLst>
                <a:outerShdw blurRad="38100" dist="38100" dir="2700000" algn="tl">
                  <a:srgbClr val="C0C0C0"/>
                </a:outerShdw>
              </a:effectLst>
              <a:latin typeface="Arial" charset="0"/>
            </a:endParaRPr>
          </a:p>
          <a:p>
            <a:pPr marL="914400" lvl="1" indent="-457200">
              <a:buFont typeface="Arial" pitchFamily="34" charset="0"/>
              <a:buChar char="•"/>
              <a:defRPr/>
            </a:pPr>
            <a:r>
              <a:rPr lang="fr-FR" sz="1800" b="1" dirty="0" smtClean="0">
                <a:solidFill>
                  <a:srgbClr val="000099"/>
                </a:solidFill>
                <a:effectLst>
                  <a:outerShdw blurRad="38100" dist="38100" dir="2700000" algn="tl">
                    <a:srgbClr val="C0C0C0"/>
                  </a:outerShdw>
                </a:effectLst>
                <a:latin typeface="Arial" charset="0"/>
              </a:rPr>
              <a:t>Réorienter la communication : pourquoi ? = objectifs, qui ? = cible, comment ? = moyens.</a:t>
            </a:r>
          </a:p>
          <a:p>
            <a:pPr marL="914400" lvl="1" indent="-457200">
              <a:buFont typeface="Arial" pitchFamily="34" charset="0"/>
              <a:buChar char="•"/>
              <a:defRPr/>
            </a:pPr>
            <a:endParaRPr lang="fr-FR" sz="1800" b="1" dirty="0" smtClean="0">
              <a:solidFill>
                <a:srgbClr val="000099"/>
              </a:solidFill>
              <a:effectLst>
                <a:outerShdw blurRad="38100" dist="38100" dir="2700000" algn="tl">
                  <a:srgbClr val="C0C0C0"/>
                </a:outerShdw>
              </a:effectLst>
              <a:latin typeface="Arial" charset="0"/>
            </a:endParaRPr>
          </a:p>
          <a:p>
            <a:pPr marL="914400" lvl="1" indent="-457200">
              <a:buFont typeface="Arial" pitchFamily="34" charset="0"/>
              <a:buChar char="•"/>
              <a:defRPr/>
            </a:pPr>
            <a:r>
              <a:rPr lang="fr-FR" sz="1800" b="1" dirty="0" smtClean="0">
                <a:solidFill>
                  <a:srgbClr val="000099"/>
                </a:solidFill>
                <a:effectLst>
                  <a:outerShdw blurRad="38100" dist="38100" dir="2700000" algn="tl">
                    <a:srgbClr val="C0C0C0"/>
                  </a:outerShdw>
                </a:effectLst>
                <a:latin typeface="Arial" charset="0"/>
              </a:rPr>
              <a:t>Forum : travailler sur une accroche plus vendeuse pour septembre prochain.</a:t>
            </a:r>
          </a:p>
          <a:p>
            <a:pPr lvl="2" indent="-457200">
              <a:defRPr/>
            </a:pPr>
            <a:endParaRPr lang="fr-FR" sz="2000" b="1" dirty="0">
              <a:solidFill>
                <a:srgbClr val="000099"/>
              </a:solidFill>
              <a:effectLst>
                <a:outerShdw blurRad="38100" dist="38100" dir="2700000" algn="tl">
                  <a:srgbClr val="C0C0C0"/>
                </a:outerShdw>
              </a:effectLst>
              <a:latin typeface="Arial" charset="0"/>
            </a:endParaRPr>
          </a:p>
          <a:p>
            <a:pPr lvl="2" indent="-457200">
              <a:buFont typeface="Arial" pitchFamily="34" charset="0"/>
              <a:buChar char="•"/>
              <a:defRPr/>
            </a:pPr>
            <a:endParaRPr lang="fr-FR" sz="2000" b="1" i="1" dirty="0">
              <a:solidFill>
                <a:srgbClr val="F49100"/>
              </a:solidFill>
              <a:effectLst>
                <a:outerShdw blurRad="38100" dist="38100" dir="2700000" algn="tl">
                  <a:srgbClr val="C0C0C0"/>
                </a:outerShdw>
              </a:effectLst>
              <a:latin typeface="Arial" charset="0"/>
            </a:endParaRPr>
          </a:p>
          <a:p>
            <a:pPr marL="457200" indent="-457200">
              <a:defRPr/>
            </a:pPr>
            <a:endParaRPr lang="fr-FR" sz="2000" b="1" i="1" dirty="0">
              <a:solidFill>
                <a:srgbClr val="F49100"/>
              </a:solidFill>
              <a:effectLst>
                <a:outerShdw blurRad="38100" dist="38100" dir="2700000" algn="tl">
                  <a:srgbClr val="C0C0C0"/>
                </a:outerShdw>
              </a:effectLst>
              <a:latin typeface="Arial" charset="0"/>
              <a:cs typeface="+mn-cs"/>
            </a:endParaRPr>
          </a:p>
          <a:p>
            <a:pPr marL="457200" indent="-457200">
              <a:defRPr/>
            </a:pPr>
            <a:r>
              <a:rPr lang="fr-FR" sz="2400" b="1" i="1" dirty="0">
                <a:solidFill>
                  <a:srgbClr val="F49100"/>
                </a:solidFill>
                <a:effectLst>
                  <a:outerShdw blurRad="38100" dist="38100" dir="2700000" algn="tl">
                    <a:srgbClr val="C0C0C0"/>
                  </a:outerShdw>
                </a:effectLst>
                <a:latin typeface="Arial" charset="0"/>
                <a:cs typeface="+mn-cs"/>
              </a:rPr>
              <a:t>		</a:t>
            </a:r>
          </a:p>
          <a:p>
            <a:pPr marL="457200" indent="-457200">
              <a:defRPr/>
            </a:pPr>
            <a:endParaRPr lang="fr-FR" sz="2400" b="1" i="1" dirty="0">
              <a:solidFill>
                <a:srgbClr val="F49100"/>
              </a:solidFill>
              <a:effectLst>
                <a:outerShdw blurRad="38100" dist="38100" dir="2700000" algn="tl">
                  <a:srgbClr val="C0C0C0"/>
                </a:outerShdw>
              </a:effectLst>
              <a:latin typeface="Arial" charset="0"/>
              <a:cs typeface="+mn-cs"/>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9220"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9221"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9222"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9223"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9224"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9225"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9226"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9227"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endParaRPr lang="fr-FR" dirty="0">
              <a:solidFill>
                <a:schemeClr val="bg2"/>
              </a:solidFill>
              <a:latin typeface="Arial" charset="0"/>
            </a:endParaRPr>
          </a:p>
        </p:txBody>
      </p:sp>
      <p:sp>
        <p:nvSpPr>
          <p:cNvPr id="88076" name="Text Box 12"/>
          <p:cNvSpPr txBox="1">
            <a:spLocks noChangeArrowheads="1"/>
          </p:cNvSpPr>
          <p:nvPr/>
        </p:nvSpPr>
        <p:spPr bwMode="auto">
          <a:xfrm>
            <a:off x="304800" y="685800"/>
            <a:ext cx="9220200" cy="701675"/>
          </a:xfrm>
          <a:prstGeom prst="rect">
            <a:avLst/>
          </a:prstGeom>
          <a:noFill/>
          <a:ln w="9525">
            <a:noFill/>
            <a:miter lim="800000"/>
            <a:headEnd/>
            <a:tailEnd/>
          </a:ln>
          <a:effectLst/>
        </p:spPr>
        <p:txBody>
          <a:bodyPr>
            <a:spAutoFit/>
          </a:bodyPr>
          <a:lstStyle/>
          <a:p>
            <a:pPr marL="457200" indent="-457200" algn="ctr">
              <a:defRPr/>
            </a:pPr>
            <a:r>
              <a:rPr lang="fr-FR" sz="2000" b="1" i="1" dirty="0" smtClean="0">
                <a:solidFill>
                  <a:schemeClr val="folHlink"/>
                </a:solidFill>
                <a:effectLst>
                  <a:outerShdw blurRad="38100" dist="38100" dir="2700000" algn="tl">
                    <a:srgbClr val="C0C0C0"/>
                  </a:outerShdw>
                </a:effectLst>
                <a:latin typeface="Arial" charset="0"/>
                <a:cs typeface="+mn-cs"/>
              </a:rPr>
              <a:t>Rapport moral</a:t>
            </a:r>
            <a:endParaRPr lang="fr-FR" sz="2000" b="1" i="1" dirty="0">
              <a:solidFill>
                <a:schemeClr val="folHlink"/>
              </a:solidFill>
              <a:effectLst>
                <a:outerShdw blurRad="38100" dist="38100" dir="2700000" algn="tl">
                  <a:srgbClr val="C0C0C0"/>
                </a:outerShdw>
              </a:effectLst>
              <a:latin typeface="Arial" charset="0"/>
              <a:cs typeface="+mn-cs"/>
            </a:endParaRPr>
          </a:p>
          <a:p>
            <a:pPr marL="457200" indent="-457200" algn="ctr">
              <a:defRPr/>
            </a:pPr>
            <a:endParaRPr lang="fr-FR" sz="2000" b="1" i="1" dirty="0">
              <a:solidFill>
                <a:srgbClr val="333333"/>
              </a:solidFill>
              <a:effectLst>
                <a:outerShdw blurRad="38100" dist="38100" dir="2700000" algn="tl">
                  <a:srgbClr val="C0C0C0"/>
                </a:outerShdw>
              </a:effectLst>
              <a:latin typeface="Arial" charset="0"/>
            </a:endParaRPr>
          </a:p>
        </p:txBody>
      </p:sp>
      <p:sp>
        <p:nvSpPr>
          <p:cNvPr id="88077" name="Text Box 13"/>
          <p:cNvSpPr txBox="1">
            <a:spLocks noChangeArrowheads="1"/>
          </p:cNvSpPr>
          <p:nvPr/>
        </p:nvSpPr>
        <p:spPr bwMode="auto">
          <a:xfrm>
            <a:off x="228600" y="1558529"/>
            <a:ext cx="9677400" cy="4462760"/>
          </a:xfrm>
          <a:prstGeom prst="rect">
            <a:avLst/>
          </a:prstGeom>
          <a:noFill/>
          <a:ln w="9525">
            <a:noFill/>
            <a:miter lim="800000"/>
            <a:headEnd/>
            <a:tailEnd/>
          </a:ln>
          <a:effectLst/>
        </p:spPr>
        <p:txBody>
          <a:bodyPr wrap="square">
            <a:spAutoFit/>
          </a:bodyPr>
          <a:lstStyle/>
          <a:p>
            <a:pPr marL="457200" indent="-457200">
              <a:defRPr/>
            </a:pPr>
            <a:r>
              <a:rPr lang="fr-FR" sz="2000" b="1" i="1" dirty="0" smtClean="0">
                <a:solidFill>
                  <a:srgbClr val="000099"/>
                </a:solidFill>
                <a:effectLst>
                  <a:outerShdw blurRad="38100" dist="38100" dir="2700000" algn="tl">
                    <a:srgbClr val="C0C0C0"/>
                  </a:outerShdw>
                </a:effectLst>
                <a:latin typeface="Arial" charset="0"/>
              </a:rPr>
              <a:t>Activités  2015</a:t>
            </a:r>
            <a:r>
              <a:rPr lang="fr-FR" sz="2000" b="1" i="1" dirty="0" smtClean="0">
                <a:solidFill>
                  <a:srgbClr val="000099"/>
                </a:solidFill>
                <a:effectLst>
                  <a:outerShdw blurRad="38100" dist="38100" dir="2700000" algn="tl">
                    <a:srgbClr val="C0C0C0"/>
                  </a:outerShdw>
                </a:effectLst>
                <a:latin typeface="Arial" charset="0"/>
                <a:cs typeface="+mn-cs"/>
              </a:rPr>
              <a:t>,  </a:t>
            </a:r>
            <a:r>
              <a:rPr lang="fr-FR" sz="2000" b="1" i="1" u="sng" dirty="0" smtClean="0">
                <a:solidFill>
                  <a:srgbClr val="000099"/>
                </a:solidFill>
                <a:effectLst>
                  <a:outerShdw blurRad="38100" dist="38100" dir="2700000" algn="tl">
                    <a:srgbClr val="C0C0C0"/>
                  </a:outerShdw>
                </a:effectLst>
                <a:latin typeface="Arial" charset="0"/>
                <a:cs typeface="+mn-cs"/>
              </a:rPr>
              <a:t>Evènements  </a:t>
            </a:r>
            <a:r>
              <a:rPr lang="fr-FR" sz="2000" b="1" i="1" u="sng" dirty="0">
                <a:solidFill>
                  <a:srgbClr val="000099"/>
                </a:solidFill>
                <a:effectLst>
                  <a:outerShdw blurRad="38100" dist="38100" dir="2700000" algn="tl">
                    <a:srgbClr val="C0C0C0"/>
                  </a:outerShdw>
                </a:effectLst>
                <a:latin typeface="Arial" charset="0"/>
                <a:cs typeface="+mn-cs"/>
              </a:rPr>
              <a:t>à forte visibilité </a:t>
            </a:r>
            <a:r>
              <a:rPr lang="fr-FR" sz="2000" b="1" i="1" dirty="0">
                <a:solidFill>
                  <a:srgbClr val="000099"/>
                </a:solidFill>
                <a:effectLst>
                  <a:outerShdw blurRad="38100" dist="38100" dir="2700000" algn="tl">
                    <a:srgbClr val="C0C0C0"/>
                  </a:outerShdw>
                </a:effectLst>
                <a:latin typeface="Arial" charset="0"/>
                <a:cs typeface="+mn-cs"/>
              </a:rPr>
              <a:t>:</a:t>
            </a:r>
          </a:p>
          <a:p>
            <a:pPr lvl="1" indent="-457200">
              <a:buFont typeface="Arial" pitchFamily="34" charset="0"/>
              <a:buChar char="•"/>
              <a:defRPr/>
            </a:pPr>
            <a:endParaRPr lang="fr-FR" sz="2000" b="1" i="1" dirty="0">
              <a:solidFill>
                <a:srgbClr val="000099"/>
              </a:solidFill>
              <a:effectLst>
                <a:outerShdw blurRad="38100" dist="38100" dir="2700000" algn="tl">
                  <a:srgbClr val="C0C0C0"/>
                </a:outerShdw>
              </a:effectLst>
              <a:latin typeface="Arial" charset="0"/>
              <a:cs typeface="+mn-cs"/>
            </a:endParaRPr>
          </a:p>
          <a:p>
            <a:pPr lvl="2" indent="-457200">
              <a:buFont typeface="Arial" pitchFamily="34" charset="0"/>
              <a:buChar char="•"/>
              <a:defRPr/>
            </a:pPr>
            <a:r>
              <a:rPr lang="fr-FR" sz="2000" b="1" dirty="0" smtClean="0">
                <a:solidFill>
                  <a:srgbClr val="000099"/>
                </a:solidFill>
                <a:effectLst>
                  <a:outerShdw blurRad="38100" dist="38100" dir="2700000" algn="tl">
                    <a:srgbClr val="C0C0C0"/>
                  </a:outerShdw>
                </a:effectLst>
                <a:latin typeface="Arial" charset="0"/>
              </a:rPr>
              <a:t>L’opération forêt propre</a:t>
            </a:r>
          </a:p>
          <a:p>
            <a:pPr lvl="2" indent="-457200">
              <a:buFont typeface="Arial" pitchFamily="34" charset="0"/>
              <a:buChar char="•"/>
              <a:defRPr/>
            </a:pPr>
            <a:endParaRPr lang="fr-FR" sz="2000" b="1" dirty="0" smtClean="0">
              <a:solidFill>
                <a:srgbClr val="000099"/>
              </a:solidFill>
              <a:effectLst>
                <a:outerShdw blurRad="38100" dist="38100" dir="2700000" algn="tl">
                  <a:srgbClr val="C0C0C0"/>
                </a:outerShdw>
              </a:effectLst>
              <a:latin typeface="Arial" charset="0"/>
            </a:endParaRPr>
          </a:p>
          <a:p>
            <a:pPr lvl="2" indent="-457200">
              <a:buFont typeface="Arial" pitchFamily="34" charset="0"/>
              <a:buChar char="•"/>
              <a:defRPr/>
            </a:pPr>
            <a:endParaRPr lang="fr-FR" sz="2000" b="1" dirty="0" smtClean="0">
              <a:solidFill>
                <a:srgbClr val="000099"/>
              </a:solidFill>
              <a:effectLst>
                <a:outerShdw blurRad="38100" dist="38100" dir="2700000" algn="tl">
                  <a:srgbClr val="C0C0C0"/>
                </a:outerShdw>
              </a:effectLst>
              <a:latin typeface="Arial" charset="0"/>
            </a:endParaRPr>
          </a:p>
          <a:p>
            <a:pPr lvl="2" indent="-457200">
              <a:buFont typeface="Arial" pitchFamily="34" charset="0"/>
              <a:buChar char="•"/>
              <a:defRPr/>
            </a:pPr>
            <a:endParaRPr lang="fr-FR" sz="2000" b="1" dirty="0" smtClean="0">
              <a:solidFill>
                <a:srgbClr val="000099"/>
              </a:solidFill>
              <a:effectLst>
                <a:outerShdw blurRad="38100" dist="38100" dir="2700000" algn="tl">
                  <a:srgbClr val="C0C0C0"/>
                </a:outerShdw>
              </a:effectLst>
              <a:latin typeface="Arial" charset="0"/>
            </a:endParaRPr>
          </a:p>
          <a:p>
            <a:pPr lvl="2" indent="-457200">
              <a:buFont typeface="Arial" pitchFamily="34" charset="0"/>
              <a:buChar char="•"/>
              <a:defRPr/>
            </a:pPr>
            <a:r>
              <a:rPr lang="fr-FR" sz="2000" b="1" dirty="0">
                <a:solidFill>
                  <a:srgbClr val="000099"/>
                </a:solidFill>
                <a:effectLst>
                  <a:outerShdw blurRad="38100" dist="38100" dir="2700000" algn="tl">
                    <a:srgbClr val="C0C0C0"/>
                  </a:outerShdw>
                </a:effectLst>
                <a:latin typeface="Arial" charset="0"/>
                <a:cs typeface="+mn-cs"/>
              </a:rPr>
              <a:t>D</a:t>
            </a:r>
            <a:r>
              <a:rPr lang="fr-FR" sz="2000" b="1" dirty="0" smtClean="0">
                <a:solidFill>
                  <a:srgbClr val="000099"/>
                </a:solidFill>
                <a:effectLst>
                  <a:outerShdw blurRad="38100" dist="38100" dir="2700000" algn="tl">
                    <a:srgbClr val="C0C0C0"/>
                  </a:outerShdw>
                </a:effectLst>
                <a:latin typeface="Arial" charset="0"/>
                <a:cs typeface="+mn-cs"/>
              </a:rPr>
              <a:t>ébat sur la filière bois </a:t>
            </a:r>
          </a:p>
          <a:p>
            <a:pPr lvl="2" indent="-457200">
              <a:buFont typeface="Arial" pitchFamily="34" charset="0"/>
              <a:buChar char="•"/>
              <a:defRPr/>
            </a:pPr>
            <a:endParaRPr lang="fr-FR" sz="2000" b="1" dirty="0" smtClean="0">
              <a:solidFill>
                <a:srgbClr val="000099"/>
              </a:solidFill>
              <a:effectLst>
                <a:outerShdw blurRad="38100" dist="38100" dir="2700000" algn="tl">
                  <a:srgbClr val="C0C0C0"/>
                </a:outerShdw>
              </a:effectLst>
              <a:latin typeface="Arial" charset="0"/>
              <a:cs typeface="+mn-cs"/>
            </a:endParaRPr>
          </a:p>
          <a:p>
            <a:pPr lvl="2" indent="-457200">
              <a:buFont typeface="Arial" pitchFamily="34" charset="0"/>
              <a:buChar char="•"/>
              <a:defRPr/>
            </a:pPr>
            <a:endParaRPr lang="fr-FR" sz="2000" b="1" dirty="0" smtClean="0">
              <a:solidFill>
                <a:srgbClr val="000099"/>
              </a:solidFill>
              <a:effectLst>
                <a:outerShdw blurRad="38100" dist="38100" dir="2700000" algn="tl">
                  <a:srgbClr val="C0C0C0"/>
                </a:outerShdw>
              </a:effectLst>
              <a:latin typeface="Arial" charset="0"/>
              <a:cs typeface="+mn-cs"/>
            </a:endParaRPr>
          </a:p>
          <a:p>
            <a:pPr lvl="2" indent="-457200">
              <a:buFont typeface="Arial" pitchFamily="34" charset="0"/>
              <a:buChar char="•"/>
              <a:defRPr/>
            </a:pPr>
            <a:endParaRPr lang="fr-FR" sz="2000" b="1" dirty="0" smtClean="0">
              <a:solidFill>
                <a:srgbClr val="000099"/>
              </a:solidFill>
              <a:effectLst>
                <a:outerShdw blurRad="38100" dist="38100" dir="2700000" algn="tl">
                  <a:srgbClr val="C0C0C0"/>
                </a:outerShdw>
              </a:effectLst>
              <a:latin typeface="Arial" charset="0"/>
              <a:cs typeface="+mn-cs"/>
            </a:endParaRPr>
          </a:p>
          <a:p>
            <a:pPr lvl="2" indent="-457200">
              <a:defRPr/>
            </a:pPr>
            <a:endParaRPr lang="fr-FR" sz="2000" b="1" dirty="0" smtClean="0">
              <a:solidFill>
                <a:srgbClr val="000099"/>
              </a:solidFill>
              <a:effectLst>
                <a:outerShdw blurRad="38100" dist="38100" dir="2700000" algn="tl">
                  <a:srgbClr val="C0C0C0"/>
                </a:outerShdw>
              </a:effectLst>
              <a:latin typeface="Arial" charset="0"/>
              <a:cs typeface="+mn-cs"/>
            </a:endParaRPr>
          </a:p>
          <a:p>
            <a:pPr lvl="2" indent="-457200">
              <a:buFont typeface="Arial" pitchFamily="34" charset="0"/>
              <a:buChar char="•"/>
              <a:defRPr/>
            </a:pPr>
            <a:r>
              <a:rPr lang="fr-FR" sz="2000" b="1" dirty="0">
                <a:solidFill>
                  <a:srgbClr val="000099"/>
                </a:solidFill>
                <a:effectLst>
                  <a:outerShdw blurRad="38100" dist="38100" dir="2700000" algn="tl">
                    <a:srgbClr val="C0C0C0"/>
                  </a:outerShdw>
                </a:effectLst>
                <a:latin typeface="Arial" charset="0"/>
                <a:cs typeface="+mn-cs"/>
              </a:rPr>
              <a:t>U</a:t>
            </a:r>
            <a:r>
              <a:rPr lang="fr-FR" sz="2000" b="1" dirty="0" smtClean="0">
                <a:solidFill>
                  <a:srgbClr val="000099"/>
                </a:solidFill>
                <a:effectLst>
                  <a:outerShdw blurRad="38100" dist="38100" dir="2700000" algn="tl">
                    <a:srgbClr val="C0C0C0"/>
                  </a:outerShdw>
                </a:effectLst>
                <a:latin typeface="Arial" charset="0"/>
                <a:cs typeface="+mn-cs"/>
              </a:rPr>
              <a:t>ne autre opération forêt propre</a:t>
            </a:r>
          </a:p>
          <a:p>
            <a:pPr lvl="2" indent="-457200">
              <a:defRPr/>
            </a:pPr>
            <a:r>
              <a:rPr lang="fr-FR" sz="2000" b="1" dirty="0" smtClean="0">
                <a:solidFill>
                  <a:srgbClr val="000099"/>
                </a:solidFill>
                <a:effectLst>
                  <a:outerShdw blurRad="38100" dist="38100" dir="2700000" algn="tl">
                    <a:srgbClr val="C0C0C0"/>
                  </a:outerShdw>
                </a:effectLst>
                <a:latin typeface="Arial" charset="0"/>
                <a:cs typeface="+mn-cs"/>
              </a:rPr>
              <a:t>	avec le	lycée professionnel St Thomas.</a:t>
            </a:r>
            <a:endParaRPr lang="fr-FR" sz="2000" b="1" dirty="0">
              <a:solidFill>
                <a:srgbClr val="000099"/>
              </a:solidFill>
              <a:effectLst>
                <a:outerShdw blurRad="38100" dist="38100" dir="2700000" algn="tl">
                  <a:srgbClr val="C0C0C0"/>
                </a:outerShdw>
              </a:effectLst>
              <a:latin typeface="Arial" charset="0"/>
              <a:cs typeface="+mn-cs"/>
            </a:endParaRPr>
          </a:p>
          <a:p>
            <a:pPr lvl="2" indent="-457200">
              <a:defRPr/>
            </a:pPr>
            <a:endParaRPr lang="fr-FR" sz="2400" b="1" dirty="0">
              <a:solidFill>
                <a:srgbClr val="000099"/>
              </a:solidFill>
              <a:effectLst>
                <a:outerShdw blurRad="38100" dist="38100" dir="2700000" algn="tl">
                  <a:srgbClr val="C0C0C0"/>
                </a:outerShdw>
              </a:effectLst>
              <a:latin typeface="Arial" charset="0"/>
              <a:cs typeface="+mn-cs"/>
            </a:endParaRPr>
          </a:p>
        </p:txBody>
      </p:sp>
      <p:pic>
        <p:nvPicPr>
          <p:cNvPr id="16" name="Image 15" descr="débat filière bois, oct 2015.jpg"/>
          <p:cNvPicPr>
            <a:picLocks noChangeAspect="1"/>
          </p:cNvPicPr>
          <p:nvPr/>
        </p:nvPicPr>
        <p:blipFill>
          <a:blip r:embed="rId2" cstate="print"/>
          <a:stretch>
            <a:fillRect/>
          </a:stretch>
        </p:blipFill>
        <p:spPr>
          <a:xfrm>
            <a:off x="6544194" y="2678175"/>
            <a:ext cx="2441254" cy="1830945"/>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9220"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9221"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9222"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9223"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9224"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9225"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9226"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9227"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endParaRPr lang="fr-FR" dirty="0">
              <a:solidFill>
                <a:schemeClr val="bg2"/>
              </a:solidFill>
              <a:latin typeface="Arial" charset="0"/>
            </a:endParaRPr>
          </a:p>
        </p:txBody>
      </p:sp>
      <p:sp>
        <p:nvSpPr>
          <p:cNvPr id="88076" name="Text Box 12"/>
          <p:cNvSpPr txBox="1">
            <a:spLocks noChangeArrowheads="1"/>
          </p:cNvSpPr>
          <p:nvPr/>
        </p:nvSpPr>
        <p:spPr bwMode="auto">
          <a:xfrm>
            <a:off x="304800" y="685800"/>
            <a:ext cx="9220200" cy="701675"/>
          </a:xfrm>
          <a:prstGeom prst="rect">
            <a:avLst/>
          </a:prstGeom>
          <a:noFill/>
          <a:ln w="9525">
            <a:noFill/>
            <a:miter lim="800000"/>
            <a:headEnd/>
            <a:tailEnd/>
          </a:ln>
          <a:effectLst/>
        </p:spPr>
        <p:txBody>
          <a:bodyPr>
            <a:spAutoFit/>
          </a:bodyPr>
          <a:lstStyle/>
          <a:p>
            <a:pPr marL="457200" indent="-457200" algn="ctr">
              <a:defRPr/>
            </a:pPr>
            <a:r>
              <a:rPr lang="fr-FR" sz="2000" b="1" i="1" dirty="0" smtClean="0">
                <a:solidFill>
                  <a:schemeClr val="folHlink"/>
                </a:solidFill>
                <a:effectLst>
                  <a:outerShdw blurRad="38100" dist="38100" dir="2700000" algn="tl">
                    <a:srgbClr val="C0C0C0"/>
                  </a:outerShdw>
                </a:effectLst>
                <a:latin typeface="Arial" charset="0"/>
                <a:cs typeface="+mn-cs"/>
              </a:rPr>
              <a:t>Rapport moral</a:t>
            </a:r>
            <a:endParaRPr lang="fr-FR" sz="2000" b="1" i="1" dirty="0">
              <a:solidFill>
                <a:schemeClr val="folHlink"/>
              </a:solidFill>
              <a:effectLst>
                <a:outerShdw blurRad="38100" dist="38100" dir="2700000" algn="tl">
                  <a:srgbClr val="C0C0C0"/>
                </a:outerShdw>
              </a:effectLst>
              <a:latin typeface="Arial" charset="0"/>
              <a:cs typeface="+mn-cs"/>
            </a:endParaRPr>
          </a:p>
          <a:p>
            <a:pPr marL="457200" indent="-457200" algn="ctr">
              <a:defRPr/>
            </a:pPr>
            <a:endParaRPr lang="fr-FR" sz="2000" b="1" i="1" dirty="0">
              <a:solidFill>
                <a:srgbClr val="333333"/>
              </a:solidFill>
              <a:effectLst>
                <a:outerShdw blurRad="38100" dist="38100" dir="2700000" algn="tl">
                  <a:srgbClr val="C0C0C0"/>
                </a:outerShdw>
              </a:effectLst>
              <a:latin typeface="Arial" charset="0"/>
            </a:endParaRPr>
          </a:p>
        </p:txBody>
      </p:sp>
      <p:sp>
        <p:nvSpPr>
          <p:cNvPr id="88077" name="Text Box 13"/>
          <p:cNvSpPr txBox="1">
            <a:spLocks noChangeArrowheads="1"/>
          </p:cNvSpPr>
          <p:nvPr/>
        </p:nvSpPr>
        <p:spPr bwMode="auto">
          <a:xfrm>
            <a:off x="228600" y="1196752"/>
            <a:ext cx="9677400" cy="5693866"/>
          </a:xfrm>
          <a:prstGeom prst="rect">
            <a:avLst/>
          </a:prstGeom>
          <a:noFill/>
          <a:ln w="9525">
            <a:noFill/>
            <a:miter lim="800000"/>
            <a:headEnd/>
            <a:tailEnd/>
          </a:ln>
          <a:effectLst/>
        </p:spPr>
        <p:txBody>
          <a:bodyPr>
            <a:spAutoFit/>
          </a:bodyPr>
          <a:lstStyle/>
          <a:p>
            <a:pPr marL="457200" indent="-457200">
              <a:defRPr/>
            </a:pPr>
            <a:r>
              <a:rPr lang="fr-FR" sz="2000" b="1" i="1" dirty="0" smtClean="0">
                <a:solidFill>
                  <a:srgbClr val="000099"/>
                </a:solidFill>
                <a:effectLst>
                  <a:outerShdw blurRad="38100" dist="38100" dir="2700000" algn="tl">
                    <a:srgbClr val="C0C0C0"/>
                  </a:outerShdw>
                </a:effectLst>
                <a:latin typeface="Arial" charset="0"/>
              </a:rPr>
              <a:t>Activités  2015</a:t>
            </a:r>
            <a:r>
              <a:rPr lang="fr-FR" sz="2000" b="1" i="1" dirty="0" smtClean="0">
                <a:solidFill>
                  <a:srgbClr val="000099"/>
                </a:solidFill>
                <a:effectLst>
                  <a:outerShdw blurRad="38100" dist="38100" dir="2700000" algn="tl">
                    <a:srgbClr val="C0C0C0"/>
                  </a:outerShdw>
                </a:effectLst>
                <a:latin typeface="Arial" charset="0"/>
                <a:cs typeface="+mn-cs"/>
              </a:rPr>
              <a:t>,  </a:t>
            </a:r>
            <a:r>
              <a:rPr lang="fr-FR" sz="2000" b="1" i="1" u="sng" dirty="0" smtClean="0">
                <a:solidFill>
                  <a:srgbClr val="000099"/>
                </a:solidFill>
                <a:effectLst>
                  <a:outerShdw blurRad="38100" dist="38100" dir="2700000" algn="tl">
                    <a:srgbClr val="C0C0C0"/>
                  </a:outerShdw>
                </a:effectLst>
                <a:latin typeface="Arial" charset="0"/>
                <a:cs typeface="+mn-cs"/>
              </a:rPr>
              <a:t>Evènements  </a:t>
            </a:r>
            <a:r>
              <a:rPr lang="fr-FR" sz="2000" b="1" i="1" u="sng" dirty="0">
                <a:solidFill>
                  <a:srgbClr val="000099"/>
                </a:solidFill>
                <a:effectLst>
                  <a:outerShdw blurRad="38100" dist="38100" dir="2700000" algn="tl">
                    <a:srgbClr val="C0C0C0"/>
                  </a:outerShdw>
                </a:effectLst>
                <a:latin typeface="Arial" charset="0"/>
                <a:cs typeface="+mn-cs"/>
              </a:rPr>
              <a:t>à forte visibilité </a:t>
            </a:r>
            <a:r>
              <a:rPr lang="fr-FR" sz="2000" b="1" i="1" dirty="0">
                <a:solidFill>
                  <a:srgbClr val="000099"/>
                </a:solidFill>
                <a:effectLst>
                  <a:outerShdw blurRad="38100" dist="38100" dir="2700000" algn="tl">
                    <a:srgbClr val="C0C0C0"/>
                  </a:outerShdw>
                </a:effectLst>
                <a:latin typeface="Arial" charset="0"/>
                <a:cs typeface="+mn-cs"/>
              </a:rPr>
              <a:t>:</a:t>
            </a:r>
          </a:p>
          <a:p>
            <a:pPr lvl="1" indent="-457200">
              <a:buFont typeface="Arial" pitchFamily="34" charset="0"/>
              <a:buChar char="•"/>
              <a:defRPr/>
            </a:pPr>
            <a:endParaRPr lang="fr-FR" sz="2000" b="1" i="1" dirty="0">
              <a:solidFill>
                <a:srgbClr val="000099"/>
              </a:solidFill>
              <a:effectLst>
                <a:outerShdw blurRad="38100" dist="38100" dir="2700000" algn="tl">
                  <a:srgbClr val="C0C0C0"/>
                </a:outerShdw>
              </a:effectLst>
              <a:latin typeface="Arial" charset="0"/>
              <a:cs typeface="+mn-cs"/>
            </a:endParaRPr>
          </a:p>
          <a:p>
            <a:pPr lvl="2" indent="-457200">
              <a:buFont typeface="Arial" pitchFamily="34" charset="0"/>
              <a:buChar char="•"/>
              <a:defRPr/>
            </a:pPr>
            <a:r>
              <a:rPr lang="fr-FR" sz="2000" b="1" dirty="0" smtClean="0">
                <a:solidFill>
                  <a:srgbClr val="000099"/>
                </a:solidFill>
                <a:effectLst>
                  <a:outerShdw blurRad="38100" dist="38100" dir="2700000" algn="tl">
                    <a:srgbClr val="C0C0C0"/>
                  </a:outerShdw>
                </a:effectLst>
                <a:latin typeface="Arial" charset="0"/>
              </a:rPr>
              <a:t>L’opération forêt propre s’est déroulée le 11 avril 2015, plus de cent participants et un nombre record d’associations représentées, quelques spots de déchets de chantier nettoyés ou repérés.</a:t>
            </a:r>
          </a:p>
          <a:p>
            <a:pPr lvl="2" indent="-457200">
              <a:buFont typeface="Arial" pitchFamily="34" charset="0"/>
              <a:buChar char="•"/>
              <a:defRPr/>
            </a:pPr>
            <a:endParaRPr lang="fr-FR" sz="2000" b="1" dirty="0" smtClean="0">
              <a:solidFill>
                <a:srgbClr val="000099"/>
              </a:solidFill>
              <a:effectLst>
                <a:outerShdw blurRad="38100" dist="38100" dir="2700000" algn="tl">
                  <a:srgbClr val="C0C0C0"/>
                </a:outerShdw>
              </a:effectLst>
              <a:latin typeface="Arial" charset="0"/>
            </a:endParaRPr>
          </a:p>
          <a:p>
            <a:pPr lvl="2" indent="-457200">
              <a:buFont typeface="Arial" pitchFamily="34" charset="0"/>
              <a:buChar char="•"/>
              <a:defRPr/>
            </a:pPr>
            <a:r>
              <a:rPr lang="fr-FR" sz="2000" b="1" dirty="0" smtClean="0">
                <a:solidFill>
                  <a:srgbClr val="000099"/>
                </a:solidFill>
                <a:effectLst>
                  <a:outerShdw blurRad="38100" dist="38100" dir="2700000" algn="tl">
                    <a:srgbClr val="C0C0C0"/>
                  </a:outerShdw>
                </a:effectLst>
                <a:latin typeface="Arial" charset="0"/>
                <a:cs typeface="+mn-cs"/>
              </a:rPr>
              <a:t>Organisation  le 6 octobre 2015 du débat sur la filière bois : risques climatiques, intérêt économique et écologique, optimisation du cycle du carbone dans une perspective de développement durable i.e. usage du bois comme matériau, usage du bois comme combustible, autres usages de la filière bois (papier, etc.), et conditions du renouveau de la filière. </a:t>
            </a:r>
            <a:br>
              <a:rPr lang="fr-FR" sz="2000" b="1" dirty="0" smtClean="0">
                <a:solidFill>
                  <a:srgbClr val="000099"/>
                </a:solidFill>
                <a:effectLst>
                  <a:outerShdw blurRad="38100" dist="38100" dir="2700000" algn="tl">
                    <a:srgbClr val="C0C0C0"/>
                  </a:outerShdw>
                </a:effectLst>
                <a:latin typeface="Arial" charset="0"/>
                <a:cs typeface="+mn-cs"/>
              </a:rPr>
            </a:br>
            <a:r>
              <a:rPr lang="fr-FR" sz="2000" b="1" dirty="0" smtClean="0">
                <a:solidFill>
                  <a:srgbClr val="000099"/>
                </a:solidFill>
                <a:effectLst>
                  <a:outerShdw blurRad="38100" dist="38100" dir="2700000" algn="tl">
                    <a:srgbClr val="C0C0C0"/>
                  </a:outerShdw>
                </a:effectLst>
                <a:latin typeface="Arial" charset="0"/>
                <a:cs typeface="+mn-cs"/>
              </a:rPr>
              <a:t>Animé par Hervé Plagnol, directeur des rédactions à l’agence Agra, avec Sylvie Alexandre, déléguée interministérielle MEDDE et MLETR, Frédéric </a:t>
            </a:r>
            <a:r>
              <a:rPr lang="fr-FR" sz="2000" b="1" dirty="0" err="1" smtClean="0">
                <a:solidFill>
                  <a:srgbClr val="000099"/>
                </a:solidFill>
                <a:effectLst>
                  <a:outerShdw blurRad="38100" dist="38100" dir="2700000" algn="tl">
                    <a:srgbClr val="C0C0C0"/>
                  </a:outerShdw>
                </a:effectLst>
                <a:latin typeface="Arial" charset="0"/>
                <a:cs typeface="+mn-cs"/>
              </a:rPr>
              <a:t>Delport</a:t>
            </a:r>
            <a:r>
              <a:rPr lang="fr-FR" sz="2000" b="1" dirty="0" smtClean="0">
                <a:solidFill>
                  <a:srgbClr val="000099"/>
                </a:solidFill>
                <a:effectLst>
                  <a:outerShdw blurRad="38100" dist="38100" dir="2700000" algn="tl">
                    <a:srgbClr val="C0C0C0"/>
                  </a:outerShdw>
                </a:effectLst>
                <a:latin typeface="Arial" charset="0"/>
                <a:cs typeface="+mn-cs"/>
              </a:rPr>
              <a:t>, directeur agence interdépartementale ONF et Etienne de </a:t>
            </a:r>
            <a:r>
              <a:rPr lang="fr-FR" sz="2000" b="1" dirty="0" err="1" smtClean="0">
                <a:solidFill>
                  <a:srgbClr val="000099"/>
                </a:solidFill>
                <a:effectLst>
                  <a:outerShdw blurRad="38100" dist="38100" dir="2700000" algn="tl">
                    <a:srgbClr val="C0C0C0"/>
                  </a:outerShdw>
                </a:effectLst>
                <a:latin typeface="Arial" charset="0"/>
                <a:cs typeface="+mn-cs"/>
              </a:rPr>
              <a:t>Magnitot</a:t>
            </a:r>
            <a:r>
              <a:rPr lang="fr-FR" sz="2000" b="1" dirty="0" smtClean="0">
                <a:solidFill>
                  <a:srgbClr val="000099"/>
                </a:solidFill>
                <a:effectLst>
                  <a:outerShdw blurRad="38100" dist="38100" dir="2700000" algn="tl">
                    <a:srgbClr val="C0C0C0"/>
                  </a:outerShdw>
                </a:effectLst>
                <a:latin typeface="Arial" charset="0"/>
                <a:cs typeface="+mn-cs"/>
              </a:rPr>
              <a:t>, président du CRPF Ile-de-France Centre Val de Loire</a:t>
            </a:r>
            <a:endParaRPr lang="fr-FR" sz="2000" b="1" dirty="0">
              <a:solidFill>
                <a:srgbClr val="000099"/>
              </a:solidFill>
              <a:effectLst>
                <a:outerShdw blurRad="38100" dist="38100" dir="2700000" algn="tl">
                  <a:srgbClr val="C0C0C0"/>
                </a:outerShdw>
              </a:effectLst>
              <a:latin typeface="Arial" charset="0"/>
              <a:cs typeface="+mn-cs"/>
            </a:endParaRPr>
          </a:p>
          <a:p>
            <a:pPr lvl="2" indent="-457200">
              <a:defRPr/>
            </a:pPr>
            <a:endParaRPr lang="fr-FR" sz="2000" b="1" dirty="0" smtClean="0">
              <a:solidFill>
                <a:srgbClr val="000099"/>
              </a:solidFill>
              <a:effectLst>
                <a:outerShdw blurRad="38100" dist="38100" dir="2700000" algn="tl">
                  <a:srgbClr val="C0C0C0"/>
                </a:outerShdw>
              </a:effectLst>
              <a:latin typeface="Arial" charset="0"/>
              <a:cs typeface="+mn-cs"/>
            </a:endParaRPr>
          </a:p>
          <a:p>
            <a:pPr lvl="2" indent="-457200">
              <a:defRPr/>
            </a:pPr>
            <a:endParaRPr lang="fr-FR" sz="2400" b="1" dirty="0">
              <a:solidFill>
                <a:srgbClr val="000099"/>
              </a:solidFill>
              <a:effectLst>
                <a:outerShdw blurRad="38100" dist="38100" dir="2700000" algn="tl">
                  <a:srgbClr val="C0C0C0"/>
                </a:outerShdw>
              </a:effectLst>
              <a:latin typeface="Arial" charset="0"/>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9220"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9221"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9222"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9223"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9224"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9225"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9226"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9227"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endParaRPr lang="fr-FR" dirty="0">
              <a:solidFill>
                <a:schemeClr val="bg2"/>
              </a:solidFill>
              <a:latin typeface="Arial" charset="0"/>
            </a:endParaRPr>
          </a:p>
        </p:txBody>
      </p:sp>
      <p:sp>
        <p:nvSpPr>
          <p:cNvPr id="88076" name="Text Box 12"/>
          <p:cNvSpPr txBox="1">
            <a:spLocks noChangeArrowheads="1"/>
          </p:cNvSpPr>
          <p:nvPr/>
        </p:nvSpPr>
        <p:spPr bwMode="auto">
          <a:xfrm>
            <a:off x="304800" y="685800"/>
            <a:ext cx="9220200" cy="701675"/>
          </a:xfrm>
          <a:prstGeom prst="rect">
            <a:avLst/>
          </a:prstGeom>
          <a:noFill/>
          <a:ln w="9525">
            <a:noFill/>
            <a:miter lim="800000"/>
            <a:headEnd/>
            <a:tailEnd/>
          </a:ln>
          <a:effectLst/>
        </p:spPr>
        <p:txBody>
          <a:bodyPr>
            <a:spAutoFit/>
          </a:bodyPr>
          <a:lstStyle/>
          <a:p>
            <a:pPr marL="457200" indent="-457200" algn="ctr">
              <a:defRPr/>
            </a:pPr>
            <a:r>
              <a:rPr lang="fr-FR" sz="2000" b="1" i="1" dirty="0" smtClean="0">
                <a:solidFill>
                  <a:schemeClr val="folHlink"/>
                </a:solidFill>
                <a:effectLst>
                  <a:outerShdw blurRad="38100" dist="38100" dir="2700000" algn="tl">
                    <a:srgbClr val="C0C0C0"/>
                  </a:outerShdw>
                </a:effectLst>
                <a:latin typeface="Arial" charset="0"/>
                <a:cs typeface="+mn-cs"/>
              </a:rPr>
              <a:t>Rapport moral</a:t>
            </a:r>
            <a:endParaRPr lang="fr-FR" sz="2000" b="1" i="1" dirty="0">
              <a:solidFill>
                <a:schemeClr val="folHlink"/>
              </a:solidFill>
              <a:effectLst>
                <a:outerShdw blurRad="38100" dist="38100" dir="2700000" algn="tl">
                  <a:srgbClr val="C0C0C0"/>
                </a:outerShdw>
              </a:effectLst>
              <a:latin typeface="Arial" charset="0"/>
              <a:cs typeface="+mn-cs"/>
            </a:endParaRPr>
          </a:p>
          <a:p>
            <a:pPr marL="457200" indent="-457200" algn="ctr">
              <a:defRPr/>
            </a:pPr>
            <a:endParaRPr lang="fr-FR" sz="2000" b="1" i="1" dirty="0">
              <a:solidFill>
                <a:srgbClr val="333333"/>
              </a:solidFill>
              <a:effectLst>
                <a:outerShdw blurRad="38100" dist="38100" dir="2700000" algn="tl">
                  <a:srgbClr val="C0C0C0"/>
                </a:outerShdw>
              </a:effectLst>
              <a:latin typeface="Arial" charset="0"/>
            </a:endParaRPr>
          </a:p>
        </p:txBody>
      </p:sp>
      <p:sp>
        <p:nvSpPr>
          <p:cNvPr id="88077" name="Text Box 13"/>
          <p:cNvSpPr txBox="1">
            <a:spLocks noChangeArrowheads="1"/>
          </p:cNvSpPr>
          <p:nvPr/>
        </p:nvSpPr>
        <p:spPr bwMode="auto">
          <a:xfrm>
            <a:off x="228600" y="1558528"/>
            <a:ext cx="9677400" cy="3231654"/>
          </a:xfrm>
          <a:prstGeom prst="rect">
            <a:avLst/>
          </a:prstGeom>
          <a:noFill/>
          <a:ln w="9525">
            <a:noFill/>
            <a:miter lim="800000"/>
            <a:headEnd/>
            <a:tailEnd/>
          </a:ln>
          <a:effectLst/>
        </p:spPr>
        <p:txBody>
          <a:bodyPr>
            <a:spAutoFit/>
          </a:bodyPr>
          <a:lstStyle/>
          <a:p>
            <a:pPr marL="457200" indent="-457200">
              <a:defRPr/>
            </a:pPr>
            <a:r>
              <a:rPr lang="fr-FR" sz="2000" b="1" i="1" dirty="0" smtClean="0">
                <a:solidFill>
                  <a:srgbClr val="000099"/>
                </a:solidFill>
                <a:effectLst>
                  <a:outerShdw blurRad="38100" dist="38100" dir="2700000" algn="tl">
                    <a:srgbClr val="C0C0C0"/>
                  </a:outerShdw>
                </a:effectLst>
                <a:latin typeface="Arial" charset="0"/>
              </a:rPr>
              <a:t>Activités  2015</a:t>
            </a:r>
            <a:r>
              <a:rPr lang="fr-FR" sz="2000" b="1" i="1" dirty="0" smtClean="0">
                <a:solidFill>
                  <a:srgbClr val="000099"/>
                </a:solidFill>
                <a:effectLst>
                  <a:outerShdw blurRad="38100" dist="38100" dir="2700000" algn="tl">
                    <a:srgbClr val="C0C0C0"/>
                  </a:outerShdw>
                </a:effectLst>
                <a:latin typeface="Arial" charset="0"/>
                <a:cs typeface="+mn-cs"/>
              </a:rPr>
              <a:t>,  </a:t>
            </a:r>
            <a:r>
              <a:rPr lang="fr-FR" sz="2000" b="1" i="1" u="sng" dirty="0" smtClean="0">
                <a:solidFill>
                  <a:srgbClr val="000099"/>
                </a:solidFill>
                <a:effectLst>
                  <a:outerShdw blurRad="38100" dist="38100" dir="2700000" algn="tl">
                    <a:srgbClr val="C0C0C0"/>
                  </a:outerShdw>
                </a:effectLst>
                <a:latin typeface="Arial" charset="0"/>
                <a:cs typeface="+mn-cs"/>
              </a:rPr>
              <a:t>Evènements  </a:t>
            </a:r>
            <a:r>
              <a:rPr lang="fr-FR" sz="2000" b="1" i="1" u="sng" dirty="0">
                <a:solidFill>
                  <a:srgbClr val="000099"/>
                </a:solidFill>
                <a:effectLst>
                  <a:outerShdw blurRad="38100" dist="38100" dir="2700000" algn="tl">
                    <a:srgbClr val="C0C0C0"/>
                  </a:outerShdw>
                </a:effectLst>
                <a:latin typeface="Arial" charset="0"/>
                <a:cs typeface="+mn-cs"/>
              </a:rPr>
              <a:t>à forte visibilité </a:t>
            </a:r>
            <a:r>
              <a:rPr lang="fr-FR" sz="2000" b="1" i="1" u="sng" dirty="0" smtClean="0">
                <a:solidFill>
                  <a:srgbClr val="000099"/>
                </a:solidFill>
                <a:effectLst>
                  <a:outerShdw blurRad="38100" dist="38100" dir="2700000" algn="tl">
                    <a:srgbClr val="C0C0C0"/>
                  </a:outerShdw>
                </a:effectLst>
                <a:latin typeface="Arial" charset="0"/>
                <a:cs typeface="+mn-cs"/>
              </a:rPr>
              <a:t> (suite)</a:t>
            </a:r>
            <a:r>
              <a:rPr lang="fr-FR" sz="2000" b="1" i="1" dirty="0" smtClean="0">
                <a:solidFill>
                  <a:srgbClr val="000099"/>
                </a:solidFill>
                <a:effectLst>
                  <a:outerShdw blurRad="38100" dist="38100" dir="2700000" algn="tl">
                    <a:srgbClr val="C0C0C0"/>
                  </a:outerShdw>
                </a:effectLst>
                <a:latin typeface="Arial" charset="0"/>
                <a:cs typeface="+mn-cs"/>
              </a:rPr>
              <a:t>:</a:t>
            </a:r>
            <a:endParaRPr lang="fr-FR" sz="2000" b="1" i="1" dirty="0">
              <a:solidFill>
                <a:srgbClr val="000099"/>
              </a:solidFill>
              <a:effectLst>
                <a:outerShdw blurRad="38100" dist="38100" dir="2700000" algn="tl">
                  <a:srgbClr val="C0C0C0"/>
                </a:outerShdw>
              </a:effectLst>
              <a:latin typeface="Arial" charset="0"/>
              <a:cs typeface="+mn-cs"/>
            </a:endParaRPr>
          </a:p>
          <a:p>
            <a:pPr lvl="2" indent="-457200">
              <a:defRPr/>
            </a:pPr>
            <a:endParaRPr lang="fr-FR" sz="2000" b="1" dirty="0" smtClean="0">
              <a:solidFill>
                <a:srgbClr val="000099"/>
              </a:solidFill>
              <a:effectLst>
                <a:outerShdw blurRad="38100" dist="38100" dir="2700000" algn="tl">
                  <a:srgbClr val="C0C0C0"/>
                </a:outerShdw>
              </a:effectLst>
              <a:latin typeface="Arial" charset="0"/>
            </a:endParaRPr>
          </a:p>
          <a:p>
            <a:pPr lvl="2" indent="-457200">
              <a:buFont typeface="Arial" pitchFamily="34" charset="0"/>
              <a:buChar char="•"/>
              <a:defRPr/>
            </a:pPr>
            <a:r>
              <a:rPr lang="fr-FR" sz="2000" b="1" dirty="0" smtClean="0">
                <a:solidFill>
                  <a:srgbClr val="000099"/>
                </a:solidFill>
                <a:effectLst>
                  <a:outerShdw blurRad="38100" dist="38100" dir="2700000" algn="tl">
                    <a:srgbClr val="C0C0C0"/>
                  </a:outerShdw>
                </a:effectLst>
                <a:latin typeface="Arial" charset="0"/>
                <a:cs typeface="+mn-cs"/>
              </a:rPr>
              <a:t>Plus de 70 participants, dont le Sous-préfet de St Germain et plusieurs Maires-adjoints et élus municipaux. De nombreuses questions ont témoigné de l’intérêt des participants à ce sujet.</a:t>
            </a:r>
            <a:endParaRPr lang="fr-FR" sz="2000" b="1" dirty="0">
              <a:solidFill>
                <a:srgbClr val="000099"/>
              </a:solidFill>
              <a:effectLst>
                <a:outerShdw blurRad="38100" dist="38100" dir="2700000" algn="tl">
                  <a:srgbClr val="C0C0C0"/>
                </a:outerShdw>
              </a:effectLst>
              <a:latin typeface="Arial" charset="0"/>
              <a:cs typeface="+mn-cs"/>
            </a:endParaRPr>
          </a:p>
          <a:p>
            <a:pPr lvl="2" indent="-457200">
              <a:defRPr/>
            </a:pPr>
            <a:endParaRPr lang="fr-FR" sz="2000" b="1" dirty="0" smtClean="0">
              <a:solidFill>
                <a:srgbClr val="000099"/>
              </a:solidFill>
              <a:effectLst>
                <a:outerShdw blurRad="38100" dist="38100" dir="2700000" algn="tl">
                  <a:srgbClr val="C0C0C0"/>
                </a:outerShdw>
              </a:effectLst>
              <a:latin typeface="Arial" charset="0"/>
              <a:cs typeface="+mn-cs"/>
            </a:endParaRPr>
          </a:p>
          <a:p>
            <a:pPr lvl="2" indent="-457200">
              <a:buFont typeface="Arial" pitchFamily="34" charset="0"/>
              <a:buChar char="•"/>
              <a:defRPr/>
            </a:pPr>
            <a:r>
              <a:rPr lang="fr-FR" sz="2000" b="1" dirty="0">
                <a:solidFill>
                  <a:srgbClr val="000099"/>
                </a:solidFill>
                <a:effectLst>
                  <a:outerShdw blurRad="38100" dist="38100" dir="2700000" algn="tl">
                    <a:srgbClr val="C0C0C0"/>
                  </a:outerShdw>
                </a:effectLst>
                <a:latin typeface="Arial" charset="0"/>
                <a:cs typeface="+mn-cs"/>
              </a:rPr>
              <a:t>U</a:t>
            </a:r>
            <a:r>
              <a:rPr lang="fr-FR" sz="2000" b="1" dirty="0" smtClean="0">
                <a:solidFill>
                  <a:srgbClr val="000099"/>
                </a:solidFill>
                <a:effectLst>
                  <a:outerShdw blurRad="38100" dist="38100" dir="2700000" algn="tl">
                    <a:srgbClr val="C0C0C0"/>
                  </a:outerShdw>
                </a:effectLst>
                <a:latin typeface="Arial" charset="0"/>
                <a:cs typeface="+mn-cs"/>
              </a:rPr>
              <a:t>ne autre opération forêt propre, avec 30 jeunes adultes BTS en alternance du lycée professionnel St Thomas s’est déroulée le 3 juin 2015.</a:t>
            </a:r>
            <a:endParaRPr lang="fr-FR" sz="2000" b="1" dirty="0">
              <a:solidFill>
                <a:srgbClr val="000099"/>
              </a:solidFill>
              <a:effectLst>
                <a:outerShdw blurRad="38100" dist="38100" dir="2700000" algn="tl">
                  <a:srgbClr val="C0C0C0"/>
                </a:outerShdw>
              </a:effectLst>
              <a:latin typeface="Arial" charset="0"/>
              <a:cs typeface="+mn-cs"/>
            </a:endParaRPr>
          </a:p>
          <a:p>
            <a:pPr lvl="2" indent="-457200">
              <a:defRPr/>
            </a:pPr>
            <a:endParaRPr lang="fr-FR" sz="2400" b="1" dirty="0">
              <a:solidFill>
                <a:srgbClr val="000099"/>
              </a:solidFill>
              <a:effectLst>
                <a:outerShdw blurRad="38100" dist="38100" dir="2700000" algn="tl">
                  <a:srgbClr val="C0C0C0"/>
                </a:outerShdw>
              </a:effectLst>
              <a:latin typeface="Arial" charset="0"/>
              <a:cs typeface="+mn-cs"/>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10244"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10245"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10246"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10247"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10248"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10249"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10250"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10251"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endParaRPr lang="fr-FR" dirty="0">
              <a:solidFill>
                <a:schemeClr val="bg2"/>
              </a:solidFill>
              <a:latin typeface="Arial" charset="0"/>
            </a:endParaRPr>
          </a:p>
        </p:txBody>
      </p:sp>
      <p:sp>
        <p:nvSpPr>
          <p:cNvPr id="88076" name="Text Box 12"/>
          <p:cNvSpPr txBox="1">
            <a:spLocks noChangeArrowheads="1"/>
          </p:cNvSpPr>
          <p:nvPr/>
        </p:nvSpPr>
        <p:spPr bwMode="auto">
          <a:xfrm>
            <a:off x="304800" y="685800"/>
            <a:ext cx="9220200" cy="701675"/>
          </a:xfrm>
          <a:prstGeom prst="rect">
            <a:avLst/>
          </a:prstGeom>
          <a:noFill/>
          <a:ln w="9525">
            <a:noFill/>
            <a:miter lim="800000"/>
            <a:headEnd/>
            <a:tailEnd/>
          </a:ln>
          <a:effectLst/>
        </p:spPr>
        <p:txBody>
          <a:bodyPr>
            <a:spAutoFit/>
          </a:bodyPr>
          <a:lstStyle/>
          <a:p>
            <a:pPr marL="457200" indent="-457200" algn="ctr">
              <a:defRPr/>
            </a:pPr>
            <a:r>
              <a:rPr lang="fr-FR" sz="2000" b="1" i="1" dirty="0">
                <a:solidFill>
                  <a:schemeClr val="folHlink"/>
                </a:solidFill>
                <a:effectLst>
                  <a:outerShdw blurRad="38100" dist="38100" dir="2700000" algn="tl">
                    <a:srgbClr val="C0C0C0"/>
                  </a:outerShdw>
                </a:effectLst>
                <a:latin typeface="Arial" charset="0"/>
              </a:rPr>
              <a:t>Rapport moral</a:t>
            </a:r>
          </a:p>
          <a:p>
            <a:pPr marL="457200" indent="-457200" algn="ctr">
              <a:defRPr/>
            </a:pPr>
            <a:endParaRPr lang="fr-FR" sz="2000" b="1" i="1" dirty="0">
              <a:solidFill>
                <a:srgbClr val="333333"/>
              </a:solidFill>
              <a:effectLst>
                <a:outerShdw blurRad="38100" dist="38100" dir="2700000" algn="tl">
                  <a:srgbClr val="C0C0C0"/>
                </a:outerShdw>
              </a:effectLst>
              <a:latin typeface="Arial" charset="0"/>
            </a:endParaRPr>
          </a:p>
        </p:txBody>
      </p:sp>
      <p:sp>
        <p:nvSpPr>
          <p:cNvPr id="88077" name="Text Box 13"/>
          <p:cNvSpPr txBox="1">
            <a:spLocks noChangeArrowheads="1"/>
          </p:cNvSpPr>
          <p:nvPr/>
        </p:nvSpPr>
        <p:spPr bwMode="auto">
          <a:xfrm>
            <a:off x="228600" y="1295400"/>
            <a:ext cx="9677400" cy="5324535"/>
          </a:xfrm>
          <a:prstGeom prst="rect">
            <a:avLst/>
          </a:prstGeom>
          <a:noFill/>
          <a:ln w="9525">
            <a:noFill/>
            <a:miter lim="800000"/>
            <a:headEnd/>
            <a:tailEnd/>
          </a:ln>
          <a:effectLst/>
        </p:spPr>
        <p:txBody>
          <a:bodyPr>
            <a:spAutoFit/>
          </a:bodyPr>
          <a:lstStyle/>
          <a:p>
            <a:pPr marL="457200" indent="-457200">
              <a:defRPr/>
            </a:pPr>
            <a:r>
              <a:rPr lang="fr-FR" sz="2000" b="1" i="1" dirty="0">
                <a:solidFill>
                  <a:srgbClr val="000099"/>
                </a:solidFill>
                <a:effectLst>
                  <a:outerShdw blurRad="38100" dist="38100" dir="2700000" algn="tl">
                    <a:srgbClr val="C0C0C0"/>
                  </a:outerShdw>
                </a:effectLst>
                <a:latin typeface="Arial" charset="0"/>
                <a:cs typeface="+mn-cs"/>
              </a:rPr>
              <a:t>Activités </a:t>
            </a:r>
            <a:r>
              <a:rPr lang="fr-FR" sz="2000" b="1" i="1" dirty="0" smtClean="0">
                <a:solidFill>
                  <a:srgbClr val="000099"/>
                </a:solidFill>
                <a:effectLst>
                  <a:outerShdw blurRad="38100" dist="38100" dir="2700000" algn="tl">
                    <a:srgbClr val="C0C0C0"/>
                  </a:outerShdw>
                </a:effectLst>
                <a:latin typeface="Arial" charset="0"/>
                <a:cs typeface="+mn-cs"/>
              </a:rPr>
              <a:t>2015 </a:t>
            </a:r>
            <a:r>
              <a:rPr lang="fr-FR" sz="2000" b="1" i="1" dirty="0">
                <a:solidFill>
                  <a:srgbClr val="000099"/>
                </a:solidFill>
                <a:effectLst>
                  <a:outerShdw blurRad="38100" dist="38100" dir="2700000" algn="tl">
                    <a:srgbClr val="C0C0C0"/>
                  </a:outerShdw>
                </a:effectLst>
                <a:latin typeface="Arial" charset="0"/>
                <a:cs typeface="+mn-cs"/>
              </a:rPr>
              <a:t>, </a:t>
            </a:r>
            <a:r>
              <a:rPr lang="fr-FR" sz="2000" b="1" i="1" u="sng" dirty="0">
                <a:solidFill>
                  <a:srgbClr val="000099"/>
                </a:solidFill>
                <a:latin typeface="Arial" charset="0"/>
                <a:cs typeface="+mn-cs"/>
              </a:rPr>
              <a:t>communication</a:t>
            </a:r>
          </a:p>
          <a:p>
            <a:pPr lvl="2" indent="-457200">
              <a:buFont typeface="Arial" pitchFamily="34" charset="0"/>
              <a:buChar char="•"/>
              <a:defRPr/>
            </a:pPr>
            <a:endParaRPr lang="fr-FR" sz="2000" b="1" i="1" dirty="0">
              <a:solidFill>
                <a:srgbClr val="F49100"/>
              </a:solidFill>
              <a:effectLst>
                <a:outerShdw blurRad="38100" dist="38100" dir="2700000" algn="tl">
                  <a:srgbClr val="C0C0C0"/>
                </a:outerShdw>
              </a:effectLst>
              <a:latin typeface="Arial" charset="0"/>
              <a:cs typeface="+mn-cs"/>
            </a:endParaRPr>
          </a:p>
          <a:p>
            <a:pPr lvl="2" indent="-457200">
              <a:buFont typeface="Arial" pitchFamily="34" charset="0"/>
              <a:buChar char="•"/>
              <a:defRPr/>
            </a:pPr>
            <a:r>
              <a:rPr lang="fr-FR" sz="2000" b="1" dirty="0" smtClean="0">
                <a:solidFill>
                  <a:srgbClr val="000099"/>
                </a:solidFill>
                <a:effectLst>
                  <a:outerShdw blurRad="38100" dist="38100" dir="2700000" algn="tl">
                    <a:srgbClr val="C0C0C0"/>
                  </a:outerShdw>
                </a:effectLst>
                <a:latin typeface="Arial" charset="0"/>
                <a:cs typeface="+mn-cs"/>
              </a:rPr>
              <a:t>Deuxième année de la Newsletter, fréquence trimestrielle, </a:t>
            </a:r>
            <a:r>
              <a:rPr lang="fr-FR" sz="2000" b="1" dirty="0">
                <a:solidFill>
                  <a:srgbClr val="000099"/>
                </a:solidFill>
                <a:effectLst>
                  <a:outerShdw blurRad="38100" dist="38100" dir="2700000" algn="tl">
                    <a:srgbClr val="C0C0C0"/>
                  </a:outerShdw>
                </a:effectLst>
                <a:latin typeface="Arial" charset="0"/>
                <a:cs typeface="+mn-cs"/>
              </a:rPr>
              <a:t> </a:t>
            </a:r>
            <a:r>
              <a:rPr lang="fr-FR" sz="2000" b="1" dirty="0" smtClean="0">
                <a:solidFill>
                  <a:srgbClr val="000099"/>
                </a:solidFill>
                <a:effectLst>
                  <a:outerShdw blurRad="38100" dist="38100" dir="2700000" algn="tl">
                    <a:srgbClr val="C0C0C0"/>
                  </a:outerShdw>
                </a:effectLst>
                <a:latin typeface="Arial" charset="0"/>
                <a:cs typeface="+mn-cs"/>
              </a:rPr>
              <a:t>quatre numéros parus, liens vers les avis et dossiers appréciés</a:t>
            </a:r>
          </a:p>
          <a:p>
            <a:pPr lvl="2" indent="-457200">
              <a:buFont typeface="Arial" pitchFamily="34" charset="0"/>
              <a:buChar char="•"/>
              <a:defRPr/>
            </a:pPr>
            <a:endParaRPr lang="fr-FR" sz="2000" b="1" dirty="0">
              <a:solidFill>
                <a:srgbClr val="000099"/>
              </a:solidFill>
              <a:effectLst>
                <a:outerShdw blurRad="38100" dist="38100" dir="2700000" algn="tl">
                  <a:srgbClr val="C0C0C0"/>
                </a:outerShdw>
              </a:effectLst>
              <a:latin typeface="Arial" charset="0"/>
              <a:cs typeface="+mn-cs"/>
            </a:endParaRPr>
          </a:p>
          <a:p>
            <a:pPr lvl="2" indent="-457200">
              <a:buFont typeface="Arial" pitchFamily="34" charset="0"/>
              <a:buChar char="•"/>
              <a:defRPr/>
            </a:pPr>
            <a:r>
              <a:rPr lang="fr-FR" sz="2000" b="1" dirty="0" smtClean="0">
                <a:solidFill>
                  <a:srgbClr val="000099"/>
                </a:solidFill>
                <a:effectLst>
                  <a:outerShdw blurRad="38100" dist="38100" dir="2700000" algn="tl">
                    <a:srgbClr val="C0C0C0"/>
                  </a:outerShdw>
                </a:effectLst>
                <a:latin typeface="Arial" charset="0"/>
                <a:cs typeface="+mn-cs"/>
              </a:rPr>
              <a:t>Site </a:t>
            </a:r>
            <a:r>
              <a:rPr lang="fr-FR" sz="2000" b="1" dirty="0">
                <a:solidFill>
                  <a:srgbClr val="000099"/>
                </a:solidFill>
                <a:effectLst>
                  <a:outerShdw blurRad="38100" dist="38100" dir="2700000" algn="tl">
                    <a:srgbClr val="C0C0C0"/>
                  </a:outerShdw>
                </a:effectLst>
                <a:latin typeface="Arial" charset="0"/>
                <a:cs typeface="+mn-cs"/>
              </a:rPr>
              <a:t>internet </a:t>
            </a:r>
            <a:r>
              <a:rPr lang="fr-FR" sz="2000" b="1" dirty="0" smtClean="0">
                <a:solidFill>
                  <a:srgbClr val="000099"/>
                </a:solidFill>
                <a:effectLst>
                  <a:outerShdw blurRad="38100" dist="38100" dir="2700000" algn="tl">
                    <a:srgbClr val="C0C0C0"/>
                  </a:outerShdw>
                </a:effectLst>
                <a:latin typeface="Arial" charset="0"/>
                <a:cs typeface="+mn-cs"/>
              </a:rPr>
              <a:t> régulièrement mis à jour :</a:t>
            </a:r>
            <a:endParaRPr lang="fr-FR" sz="2000" b="1" dirty="0">
              <a:solidFill>
                <a:srgbClr val="000099"/>
              </a:solidFill>
              <a:effectLst>
                <a:outerShdw blurRad="38100" dist="38100" dir="2700000" algn="tl">
                  <a:srgbClr val="C0C0C0"/>
                </a:outerShdw>
              </a:effectLst>
              <a:latin typeface="Arial" charset="0"/>
              <a:cs typeface="+mn-cs"/>
            </a:endParaRPr>
          </a:p>
          <a:p>
            <a:pPr lvl="3" indent="-457200">
              <a:buFont typeface="Arial" pitchFamily="34" charset="0"/>
              <a:buChar char="•"/>
              <a:defRPr/>
            </a:pPr>
            <a:r>
              <a:rPr lang="fr-FR" sz="2000" b="1" dirty="0">
                <a:solidFill>
                  <a:schemeClr val="accent2">
                    <a:lumMod val="75000"/>
                  </a:schemeClr>
                </a:solidFill>
                <a:effectLst>
                  <a:outerShdw blurRad="38100" dist="38100" dir="2700000" algn="tl">
                    <a:srgbClr val="C0C0C0"/>
                  </a:outerShdw>
                </a:effectLst>
                <a:latin typeface="Arial" charset="0"/>
                <a:cs typeface="+mn-cs"/>
                <a:hlinkClick r:id="rId2"/>
              </a:rPr>
              <a:t>www.lesateliersdelenvironnement.org</a:t>
            </a:r>
            <a:endParaRPr lang="fr-FR" sz="2000" b="1" dirty="0">
              <a:solidFill>
                <a:schemeClr val="accent2">
                  <a:lumMod val="75000"/>
                </a:schemeClr>
              </a:solidFill>
              <a:effectLst>
                <a:outerShdw blurRad="38100" dist="38100" dir="2700000" algn="tl">
                  <a:srgbClr val="C0C0C0"/>
                </a:outerShdw>
              </a:effectLst>
              <a:latin typeface="Arial" charset="0"/>
              <a:cs typeface="+mn-cs"/>
            </a:endParaRPr>
          </a:p>
          <a:p>
            <a:pPr lvl="3" indent="-457200">
              <a:buFont typeface="Arial" pitchFamily="34" charset="0"/>
              <a:buChar char="•"/>
              <a:defRPr/>
            </a:pPr>
            <a:r>
              <a:rPr lang="fr-FR" sz="2000" b="1" dirty="0">
                <a:solidFill>
                  <a:srgbClr val="000099"/>
                </a:solidFill>
                <a:effectLst>
                  <a:outerShdw blurRad="38100" dist="38100" dir="2700000" algn="tl">
                    <a:srgbClr val="C0C0C0"/>
                  </a:outerShdw>
                </a:effectLst>
                <a:latin typeface="Arial" charset="0"/>
                <a:cs typeface="+mn-cs"/>
              </a:rPr>
              <a:t>contact@lesateliersdelenvironnement.org </a:t>
            </a:r>
            <a:endParaRPr lang="fr-FR" sz="2000" b="1" dirty="0" smtClean="0">
              <a:solidFill>
                <a:srgbClr val="000099"/>
              </a:solidFill>
              <a:effectLst>
                <a:outerShdw blurRad="38100" dist="38100" dir="2700000" algn="tl">
                  <a:srgbClr val="C0C0C0"/>
                </a:outerShdw>
              </a:effectLst>
              <a:latin typeface="Arial" charset="0"/>
              <a:cs typeface="+mn-cs"/>
            </a:endParaRPr>
          </a:p>
          <a:p>
            <a:pPr lvl="3" indent="-457200">
              <a:buFont typeface="Arial" pitchFamily="34" charset="0"/>
              <a:buChar char="•"/>
              <a:defRPr/>
            </a:pPr>
            <a:r>
              <a:rPr lang="fr-FR" sz="2000" b="1" dirty="0" smtClean="0">
                <a:solidFill>
                  <a:srgbClr val="000099"/>
                </a:solidFill>
                <a:effectLst>
                  <a:outerShdw blurRad="38100" dist="38100" dir="2700000" algn="tl">
                    <a:srgbClr val="C0C0C0"/>
                  </a:outerShdw>
                </a:effectLst>
                <a:latin typeface="Arial" charset="0"/>
                <a:cs typeface="+mn-cs"/>
              </a:rPr>
              <a:t>Plus de 7600 visites depuis la création du site en 2012</a:t>
            </a:r>
            <a:endParaRPr lang="fr-FR" sz="2000" b="1" dirty="0">
              <a:solidFill>
                <a:srgbClr val="000099"/>
              </a:solidFill>
              <a:effectLst>
                <a:outerShdw blurRad="38100" dist="38100" dir="2700000" algn="tl">
                  <a:srgbClr val="C0C0C0"/>
                </a:outerShdw>
              </a:effectLst>
              <a:latin typeface="Arial" charset="0"/>
              <a:cs typeface="+mn-cs"/>
            </a:endParaRPr>
          </a:p>
          <a:p>
            <a:pPr lvl="3" indent="-457200">
              <a:buFont typeface="Arial" pitchFamily="34" charset="0"/>
              <a:buChar char="•"/>
              <a:defRPr/>
            </a:pPr>
            <a:endParaRPr lang="fr-FR" sz="2000" b="1" dirty="0">
              <a:solidFill>
                <a:srgbClr val="000099"/>
              </a:solidFill>
              <a:effectLst>
                <a:outerShdw blurRad="38100" dist="38100" dir="2700000" algn="tl">
                  <a:srgbClr val="C0C0C0"/>
                </a:outerShdw>
              </a:effectLst>
              <a:latin typeface="Arial" charset="0"/>
              <a:cs typeface="+mn-cs"/>
            </a:endParaRPr>
          </a:p>
          <a:p>
            <a:pPr lvl="2" indent="-457200">
              <a:buFont typeface="Arial" pitchFamily="34" charset="0"/>
              <a:buChar char="•"/>
              <a:defRPr/>
            </a:pPr>
            <a:r>
              <a:rPr lang="fr-FR" sz="2000" b="1" dirty="0" smtClean="0">
                <a:solidFill>
                  <a:srgbClr val="000099"/>
                </a:solidFill>
                <a:effectLst>
                  <a:outerShdw blurRad="38100" dist="38100" dir="2700000" algn="tl">
                    <a:srgbClr val="C0C0C0"/>
                  </a:outerShdw>
                </a:effectLst>
                <a:latin typeface="Arial" charset="0"/>
                <a:cs typeface="+mn-cs"/>
              </a:rPr>
              <a:t>Deux distribution des </a:t>
            </a:r>
            <a:r>
              <a:rPr lang="fr-FR" sz="2000" b="1" dirty="0" err="1" smtClean="0">
                <a:solidFill>
                  <a:srgbClr val="000099"/>
                </a:solidFill>
                <a:effectLst>
                  <a:outerShdw blurRad="38100" dist="38100" dir="2700000" algn="tl">
                    <a:srgbClr val="C0C0C0"/>
                  </a:outerShdw>
                </a:effectLst>
                <a:latin typeface="Arial" charset="0"/>
                <a:cs typeface="+mn-cs"/>
              </a:rPr>
              <a:t>flyers</a:t>
            </a:r>
            <a:r>
              <a:rPr lang="fr-FR" sz="2000" b="1" dirty="0" smtClean="0">
                <a:solidFill>
                  <a:srgbClr val="000099"/>
                </a:solidFill>
                <a:effectLst>
                  <a:outerShdw blurRad="38100" dist="38100" dir="2700000" algn="tl">
                    <a:srgbClr val="C0C0C0"/>
                  </a:outerShdw>
                </a:effectLst>
                <a:latin typeface="Arial" charset="0"/>
                <a:cs typeface="+mn-cs"/>
              </a:rPr>
              <a:t> sur le marché avant forêt propre et avant le débat sur la filière bois, bonne réceptivité et curiosité du public</a:t>
            </a:r>
          </a:p>
          <a:p>
            <a:pPr lvl="2" indent="-457200">
              <a:buFont typeface="Arial" pitchFamily="34" charset="0"/>
              <a:buChar char="•"/>
              <a:defRPr/>
            </a:pPr>
            <a:endParaRPr lang="fr-FR" sz="2000" b="1" dirty="0" smtClean="0">
              <a:solidFill>
                <a:srgbClr val="000099"/>
              </a:solidFill>
              <a:effectLst>
                <a:outerShdw blurRad="38100" dist="38100" dir="2700000" algn="tl">
                  <a:srgbClr val="C0C0C0"/>
                </a:outerShdw>
              </a:effectLst>
              <a:latin typeface="Arial" charset="0"/>
              <a:cs typeface="+mn-cs"/>
            </a:endParaRPr>
          </a:p>
          <a:p>
            <a:pPr lvl="2" indent="-457200">
              <a:buFont typeface="Arial" pitchFamily="34" charset="0"/>
              <a:buChar char="•"/>
              <a:defRPr/>
            </a:pPr>
            <a:r>
              <a:rPr lang="fr-FR" sz="2000" b="1" dirty="0" smtClean="0">
                <a:solidFill>
                  <a:srgbClr val="000099"/>
                </a:solidFill>
                <a:effectLst>
                  <a:outerShdw blurRad="38100" dist="38100" dir="2700000" algn="tl">
                    <a:srgbClr val="C0C0C0"/>
                  </a:outerShdw>
                </a:effectLst>
                <a:latin typeface="Arial" charset="0"/>
              </a:rPr>
              <a:t>Participation au forum inter associations le 26 septembre, développement des thèmes traités au long de l’année, nombreux contacts.</a:t>
            </a:r>
          </a:p>
          <a:p>
            <a:pPr lvl="2" indent="-457200">
              <a:defRPr/>
            </a:pPr>
            <a:endParaRPr lang="fr-FR" sz="2000" b="1" dirty="0">
              <a:solidFill>
                <a:srgbClr val="000099"/>
              </a:solidFill>
              <a:effectLst>
                <a:outerShdw blurRad="38100" dist="38100" dir="2700000" algn="tl">
                  <a:srgbClr val="C0C0C0"/>
                </a:outerShdw>
              </a:effectLst>
              <a:latin typeface="Arial" charset="0"/>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4100"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4101"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4102"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4103"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4104"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4105"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4106"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4107" name="Text Box 11"/>
          <p:cNvSpPr txBox="1">
            <a:spLocks noChangeArrowheads="1"/>
          </p:cNvSpPr>
          <p:nvPr/>
        </p:nvSpPr>
        <p:spPr bwMode="auto">
          <a:xfrm>
            <a:off x="368300" y="6350000"/>
            <a:ext cx="8458200" cy="707886"/>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p>
          <a:p>
            <a:pPr>
              <a:spcBef>
                <a:spcPct val="50000"/>
              </a:spcBef>
            </a:pPr>
            <a:endParaRPr lang="fr-FR" dirty="0">
              <a:solidFill>
                <a:schemeClr val="bg2"/>
              </a:solidFill>
              <a:latin typeface="Arial" charset="0"/>
            </a:endParaRPr>
          </a:p>
        </p:txBody>
      </p:sp>
      <p:sp>
        <p:nvSpPr>
          <p:cNvPr id="88076" name="Text Box 12"/>
          <p:cNvSpPr txBox="1">
            <a:spLocks noChangeArrowheads="1"/>
          </p:cNvSpPr>
          <p:nvPr/>
        </p:nvSpPr>
        <p:spPr bwMode="auto">
          <a:xfrm>
            <a:off x="304800" y="685800"/>
            <a:ext cx="9220200" cy="701675"/>
          </a:xfrm>
          <a:prstGeom prst="rect">
            <a:avLst/>
          </a:prstGeom>
          <a:noFill/>
          <a:ln w="9525">
            <a:noFill/>
            <a:miter lim="800000"/>
            <a:headEnd/>
            <a:tailEnd/>
          </a:ln>
          <a:effectLst/>
        </p:spPr>
        <p:txBody>
          <a:bodyPr>
            <a:spAutoFit/>
          </a:bodyPr>
          <a:lstStyle/>
          <a:p>
            <a:pPr marL="457200" indent="-457200" algn="ctr">
              <a:defRPr/>
            </a:pPr>
            <a:r>
              <a:rPr lang="fr-FR" sz="2000" b="1" i="1" dirty="0">
                <a:solidFill>
                  <a:schemeClr val="folHlink"/>
                </a:solidFill>
                <a:effectLst>
                  <a:outerShdw blurRad="38100" dist="38100" dir="2700000" algn="tl">
                    <a:srgbClr val="C0C0C0"/>
                  </a:outerShdw>
                </a:effectLst>
                <a:latin typeface="Arial" charset="0"/>
              </a:rPr>
              <a:t>Rapport moral</a:t>
            </a:r>
          </a:p>
          <a:p>
            <a:pPr marL="457200" indent="-457200" algn="ctr">
              <a:defRPr/>
            </a:pPr>
            <a:endParaRPr lang="fr-FR" sz="2000" b="1" i="1" dirty="0">
              <a:solidFill>
                <a:srgbClr val="333333"/>
              </a:solidFill>
              <a:effectLst>
                <a:outerShdw blurRad="38100" dist="38100" dir="2700000" algn="tl">
                  <a:srgbClr val="C0C0C0"/>
                </a:outerShdw>
              </a:effectLst>
              <a:latin typeface="Arial" charset="0"/>
            </a:endParaRPr>
          </a:p>
        </p:txBody>
      </p:sp>
      <p:sp>
        <p:nvSpPr>
          <p:cNvPr id="88077" name="Text Box 13"/>
          <p:cNvSpPr txBox="1">
            <a:spLocks noChangeArrowheads="1"/>
          </p:cNvSpPr>
          <p:nvPr/>
        </p:nvSpPr>
        <p:spPr bwMode="auto">
          <a:xfrm>
            <a:off x="228600" y="1196752"/>
            <a:ext cx="9677400" cy="5632311"/>
          </a:xfrm>
          <a:prstGeom prst="rect">
            <a:avLst/>
          </a:prstGeom>
          <a:noFill/>
          <a:ln w="9525">
            <a:noFill/>
            <a:miter lim="800000"/>
            <a:headEnd/>
            <a:tailEnd/>
          </a:ln>
          <a:effectLst/>
        </p:spPr>
        <p:txBody>
          <a:bodyPr wrap="square">
            <a:spAutoFit/>
          </a:bodyPr>
          <a:lstStyle/>
          <a:p>
            <a:pPr marL="457200" indent="-457200">
              <a:defRPr/>
            </a:pPr>
            <a:r>
              <a:rPr lang="fr-FR" sz="2000" b="1" i="1" dirty="0" smtClean="0">
                <a:solidFill>
                  <a:srgbClr val="000099"/>
                </a:solidFill>
                <a:effectLst>
                  <a:outerShdw blurRad="38100" dist="38100" dir="2700000" algn="tl">
                    <a:srgbClr val="C0C0C0"/>
                  </a:outerShdw>
                </a:effectLst>
                <a:latin typeface="Arial" charset="0"/>
                <a:cs typeface="+mn-cs"/>
              </a:rPr>
              <a:t>Activités 2015</a:t>
            </a:r>
            <a:endParaRPr lang="fr-FR" sz="2000" b="1" i="1" dirty="0">
              <a:solidFill>
                <a:srgbClr val="000099"/>
              </a:solidFill>
              <a:effectLst>
                <a:outerShdw blurRad="38100" dist="38100" dir="2700000" algn="tl">
                  <a:srgbClr val="C0C0C0"/>
                </a:outerShdw>
              </a:effectLst>
              <a:latin typeface="Arial" charset="0"/>
              <a:cs typeface="+mn-cs"/>
            </a:endParaRPr>
          </a:p>
          <a:p>
            <a:pPr lvl="1" indent="-457200">
              <a:defRPr/>
            </a:pPr>
            <a:endParaRPr lang="fr-FR" sz="2000" b="1" i="1" dirty="0">
              <a:solidFill>
                <a:srgbClr val="000099"/>
              </a:solidFill>
              <a:effectLst>
                <a:outerShdw blurRad="38100" dist="38100" dir="2700000" algn="tl">
                  <a:srgbClr val="C0C0C0"/>
                </a:outerShdw>
              </a:effectLst>
              <a:latin typeface="Arial" charset="0"/>
              <a:cs typeface="+mn-cs"/>
            </a:endParaRPr>
          </a:p>
          <a:p>
            <a:pPr marL="457200" indent="-457200">
              <a:buFont typeface="Arial" pitchFamily="34" charset="0"/>
              <a:buChar char="•"/>
              <a:defRPr/>
            </a:pPr>
            <a:r>
              <a:rPr lang="fr-FR" sz="2000" b="1" u="sng" dirty="0">
                <a:solidFill>
                  <a:srgbClr val="000099"/>
                </a:solidFill>
                <a:effectLst>
                  <a:outerShdw blurRad="38100" dist="38100" dir="2700000" algn="tl">
                    <a:srgbClr val="C0C0C0"/>
                  </a:outerShdw>
                </a:effectLst>
                <a:latin typeface="Arial" charset="0"/>
                <a:cs typeface="+mn-cs"/>
              </a:rPr>
              <a:t>Débats et  enquêtes publiques </a:t>
            </a:r>
            <a:r>
              <a:rPr lang="fr-FR" sz="2000" b="1" dirty="0">
                <a:solidFill>
                  <a:srgbClr val="000099"/>
                </a:solidFill>
                <a:effectLst>
                  <a:outerShdw blurRad="38100" dist="38100" dir="2700000" algn="tl">
                    <a:srgbClr val="C0C0C0"/>
                  </a:outerShdw>
                </a:effectLst>
                <a:latin typeface="Arial" charset="0"/>
                <a:cs typeface="+mn-cs"/>
              </a:rPr>
              <a:t>: Une </a:t>
            </a:r>
            <a:r>
              <a:rPr lang="fr-FR" sz="2000" b="1" dirty="0" smtClean="0">
                <a:solidFill>
                  <a:srgbClr val="000099"/>
                </a:solidFill>
                <a:effectLst>
                  <a:outerShdw blurRad="38100" dist="38100" dir="2700000" algn="tl">
                    <a:srgbClr val="C0C0C0"/>
                  </a:outerShdw>
                </a:effectLst>
                <a:latin typeface="Arial" charset="0"/>
                <a:cs typeface="+mn-cs"/>
              </a:rPr>
              <a:t>année active</a:t>
            </a:r>
            <a:endParaRPr lang="fr-FR" sz="2000" b="1" dirty="0">
              <a:solidFill>
                <a:srgbClr val="000099"/>
              </a:solidFill>
              <a:effectLst>
                <a:outerShdw blurRad="38100" dist="38100" dir="2700000" algn="tl">
                  <a:srgbClr val="C0C0C0"/>
                </a:outerShdw>
              </a:effectLst>
              <a:latin typeface="Arial" charset="0"/>
              <a:cs typeface="+mn-cs"/>
            </a:endParaRPr>
          </a:p>
          <a:p>
            <a:pPr marL="457200" indent="-457200">
              <a:buFont typeface="Arial" pitchFamily="34" charset="0"/>
              <a:buChar char="•"/>
              <a:defRPr/>
            </a:pPr>
            <a:endParaRPr lang="fr-FR" sz="2000" b="1" dirty="0">
              <a:solidFill>
                <a:srgbClr val="000099"/>
              </a:solidFill>
              <a:effectLst>
                <a:outerShdw blurRad="38100" dist="38100" dir="2700000" algn="tl">
                  <a:srgbClr val="C0C0C0"/>
                </a:outerShdw>
              </a:effectLst>
              <a:latin typeface="Arial" charset="0"/>
              <a:cs typeface="+mn-cs"/>
            </a:endParaRPr>
          </a:p>
          <a:p>
            <a:pPr marL="914400" lvl="1" indent="-457200">
              <a:buFont typeface="Arial" pitchFamily="34" charset="0"/>
              <a:buChar char="•"/>
              <a:defRPr/>
            </a:pPr>
            <a:r>
              <a:rPr lang="fr-FR" sz="2000" b="1" dirty="0" smtClean="0">
                <a:solidFill>
                  <a:srgbClr val="000099"/>
                </a:solidFill>
                <a:effectLst>
                  <a:outerShdw blurRad="38100" dist="38100" dir="2700000" algn="tl">
                    <a:srgbClr val="C0C0C0"/>
                  </a:outerShdw>
                </a:effectLst>
                <a:latin typeface="Arial" charset="0"/>
                <a:cs typeface="+mn-cs"/>
              </a:rPr>
              <a:t>TGO : Tangentielle </a:t>
            </a:r>
            <a:r>
              <a:rPr lang="fr-FR" sz="2000" b="1" dirty="0">
                <a:solidFill>
                  <a:srgbClr val="000099"/>
                </a:solidFill>
                <a:effectLst>
                  <a:outerShdw blurRad="38100" dist="38100" dir="2700000" algn="tl">
                    <a:srgbClr val="C0C0C0"/>
                  </a:outerShdw>
                </a:effectLst>
                <a:latin typeface="Arial" charset="0"/>
                <a:cs typeface="+mn-cs"/>
              </a:rPr>
              <a:t>Ouest tronçon Nord dit phase 2, </a:t>
            </a:r>
            <a:r>
              <a:rPr lang="fr-FR" sz="2000" b="1" dirty="0" smtClean="0">
                <a:solidFill>
                  <a:srgbClr val="000099"/>
                </a:solidFill>
                <a:effectLst>
                  <a:outerShdw blurRad="38100" dist="38100" dir="2700000" algn="tl">
                    <a:srgbClr val="C0C0C0"/>
                  </a:outerShdw>
                </a:effectLst>
                <a:latin typeface="Arial" charset="0"/>
                <a:cs typeface="+mn-cs"/>
              </a:rPr>
              <a:t>suite : deux lettres écrites au Préfet des Yvelines sur les compensations, une réponse obtenue expliquant le respect de la nouvelle loi d’octobre 2014 modifiant le code forestier. Nos suggestions d’économie et de localisation des compensations forestières n’ont pas été retenues par le Préfet.</a:t>
            </a:r>
          </a:p>
          <a:p>
            <a:pPr marL="914400" lvl="1" indent="-457200">
              <a:buFont typeface="Arial" pitchFamily="34" charset="0"/>
              <a:buChar char="•"/>
              <a:defRPr/>
            </a:pPr>
            <a:endParaRPr lang="fr-FR" sz="2000" b="1" dirty="0" smtClean="0">
              <a:solidFill>
                <a:srgbClr val="000099"/>
              </a:solidFill>
              <a:effectLst>
                <a:outerShdw blurRad="38100" dist="38100" dir="2700000" algn="tl">
                  <a:srgbClr val="C0C0C0"/>
                </a:outerShdw>
              </a:effectLst>
              <a:latin typeface="Arial" charset="0"/>
              <a:cs typeface="+mn-cs"/>
            </a:endParaRPr>
          </a:p>
          <a:p>
            <a:pPr marL="914400" lvl="1" indent="-457200">
              <a:buFont typeface="Arial" pitchFamily="34" charset="0"/>
              <a:buChar char="•"/>
              <a:defRPr/>
            </a:pPr>
            <a:r>
              <a:rPr lang="fr-FR" sz="2000" b="1" dirty="0" smtClean="0">
                <a:solidFill>
                  <a:srgbClr val="000099"/>
                </a:solidFill>
                <a:effectLst>
                  <a:outerShdw blurRad="38100" dist="38100" dir="2700000" algn="tl">
                    <a:srgbClr val="C0C0C0"/>
                  </a:outerShdw>
                </a:effectLst>
                <a:latin typeface="Arial" charset="0"/>
                <a:cs typeface="+mn-cs"/>
              </a:rPr>
              <a:t>PSMO : suites de notre participation au débat public de 2014, participation fin septembre 2015 à une réunion sur l’organisation de la concertation comprenant des groupes de travail. Quatre membres des Ateliers sont allés sur place en octobre pour apprécier l’état actuel de la gravière et du site du futur port.</a:t>
            </a:r>
            <a:endParaRPr lang="fr-FR" sz="2000" b="1" dirty="0">
              <a:solidFill>
                <a:srgbClr val="000099"/>
              </a:solidFill>
              <a:effectLst>
                <a:outerShdw blurRad="38100" dist="38100" dir="2700000" algn="tl">
                  <a:srgbClr val="C0C0C0"/>
                </a:outerShdw>
              </a:effectLst>
              <a:latin typeface="Arial" charset="0"/>
              <a:cs typeface="+mn-cs"/>
            </a:endParaRPr>
          </a:p>
          <a:p>
            <a:pPr marL="914400" lvl="1" indent="-457200">
              <a:buFont typeface="Arial" pitchFamily="34" charset="0"/>
              <a:buChar char="•"/>
              <a:defRPr/>
            </a:pPr>
            <a:endParaRPr lang="fr-FR" sz="2000" b="1" dirty="0">
              <a:solidFill>
                <a:srgbClr val="000099"/>
              </a:solidFill>
              <a:effectLst>
                <a:outerShdw blurRad="38100" dist="38100" dir="2700000" algn="tl">
                  <a:srgbClr val="C0C0C0"/>
                </a:outerShdw>
              </a:effectLst>
              <a:latin typeface="Arial" charset="0"/>
              <a:cs typeface="+mn-cs"/>
            </a:endParaRPr>
          </a:p>
          <a:p>
            <a:pPr marL="914400" lvl="1" indent="-457200">
              <a:buFont typeface="Arial" pitchFamily="34" charset="0"/>
              <a:buChar char="•"/>
              <a:defRPr/>
            </a:pPr>
            <a:endParaRPr lang="fr-FR" sz="2000" b="1" i="1" dirty="0">
              <a:solidFill>
                <a:srgbClr val="F49100"/>
              </a:solidFill>
              <a:effectLst>
                <a:outerShdw blurRad="38100" dist="38100" dir="2700000" algn="tl">
                  <a:srgbClr val="C0C0C0"/>
                </a:outerShdw>
              </a:effectLst>
              <a:latin typeface="Arial" charset="0"/>
              <a:cs typeface="+mn-cs"/>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4100"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4101"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4102"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4103"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4104"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4105"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4106"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4107" name="Text Box 11"/>
          <p:cNvSpPr txBox="1">
            <a:spLocks noChangeArrowheads="1"/>
          </p:cNvSpPr>
          <p:nvPr/>
        </p:nvSpPr>
        <p:spPr bwMode="auto">
          <a:xfrm>
            <a:off x="368300" y="6350000"/>
            <a:ext cx="8458200" cy="707886"/>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p>
          <a:p>
            <a:pPr>
              <a:spcBef>
                <a:spcPct val="50000"/>
              </a:spcBef>
            </a:pPr>
            <a:endParaRPr lang="fr-FR" dirty="0">
              <a:solidFill>
                <a:schemeClr val="bg2"/>
              </a:solidFill>
              <a:latin typeface="Arial" charset="0"/>
            </a:endParaRPr>
          </a:p>
        </p:txBody>
      </p:sp>
      <p:sp>
        <p:nvSpPr>
          <p:cNvPr id="88076" name="Text Box 12"/>
          <p:cNvSpPr txBox="1">
            <a:spLocks noChangeArrowheads="1"/>
          </p:cNvSpPr>
          <p:nvPr/>
        </p:nvSpPr>
        <p:spPr bwMode="auto">
          <a:xfrm>
            <a:off x="304800" y="685800"/>
            <a:ext cx="9220200" cy="701675"/>
          </a:xfrm>
          <a:prstGeom prst="rect">
            <a:avLst/>
          </a:prstGeom>
          <a:noFill/>
          <a:ln w="9525">
            <a:noFill/>
            <a:miter lim="800000"/>
            <a:headEnd/>
            <a:tailEnd/>
          </a:ln>
          <a:effectLst/>
        </p:spPr>
        <p:txBody>
          <a:bodyPr>
            <a:spAutoFit/>
          </a:bodyPr>
          <a:lstStyle/>
          <a:p>
            <a:pPr marL="457200" indent="-457200" algn="ctr">
              <a:defRPr/>
            </a:pPr>
            <a:r>
              <a:rPr lang="fr-FR" sz="2000" b="1" i="1" dirty="0">
                <a:solidFill>
                  <a:schemeClr val="folHlink"/>
                </a:solidFill>
                <a:effectLst>
                  <a:outerShdw blurRad="38100" dist="38100" dir="2700000" algn="tl">
                    <a:srgbClr val="C0C0C0"/>
                  </a:outerShdw>
                </a:effectLst>
                <a:latin typeface="Arial" charset="0"/>
              </a:rPr>
              <a:t>Rapport moral</a:t>
            </a:r>
          </a:p>
          <a:p>
            <a:pPr marL="457200" indent="-457200" algn="ctr">
              <a:defRPr/>
            </a:pPr>
            <a:endParaRPr lang="fr-FR" sz="2000" b="1" i="1" dirty="0">
              <a:solidFill>
                <a:srgbClr val="333333"/>
              </a:solidFill>
              <a:effectLst>
                <a:outerShdw blurRad="38100" dist="38100" dir="2700000" algn="tl">
                  <a:srgbClr val="C0C0C0"/>
                </a:outerShdw>
              </a:effectLst>
              <a:latin typeface="Arial" charset="0"/>
            </a:endParaRPr>
          </a:p>
        </p:txBody>
      </p:sp>
      <p:sp>
        <p:nvSpPr>
          <p:cNvPr id="88077" name="Text Box 13"/>
          <p:cNvSpPr txBox="1">
            <a:spLocks noChangeArrowheads="1"/>
          </p:cNvSpPr>
          <p:nvPr/>
        </p:nvSpPr>
        <p:spPr bwMode="auto">
          <a:xfrm>
            <a:off x="228600" y="908720"/>
            <a:ext cx="9677400" cy="5632311"/>
          </a:xfrm>
          <a:prstGeom prst="rect">
            <a:avLst/>
          </a:prstGeom>
          <a:noFill/>
          <a:ln w="9525">
            <a:noFill/>
            <a:miter lim="800000"/>
            <a:headEnd/>
            <a:tailEnd/>
          </a:ln>
          <a:effectLst/>
        </p:spPr>
        <p:txBody>
          <a:bodyPr wrap="square">
            <a:spAutoFit/>
          </a:bodyPr>
          <a:lstStyle/>
          <a:p>
            <a:pPr marL="457200" indent="-457200">
              <a:defRPr/>
            </a:pPr>
            <a:r>
              <a:rPr lang="fr-FR" sz="2000" b="1" i="1" dirty="0" smtClean="0">
                <a:solidFill>
                  <a:srgbClr val="000099"/>
                </a:solidFill>
                <a:effectLst>
                  <a:outerShdw blurRad="38100" dist="38100" dir="2700000" algn="tl">
                    <a:srgbClr val="C0C0C0"/>
                  </a:outerShdw>
                </a:effectLst>
                <a:latin typeface="Arial" charset="0"/>
                <a:cs typeface="+mn-cs"/>
              </a:rPr>
              <a:t>Activités 2015</a:t>
            </a:r>
            <a:endParaRPr lang="fr-FR" sz="2000" b="1" i="1" dirty="0">
              <a:solidFill>
                <a:srgbClr val="000099"/>
              </a:solidFill>
              <a:effectLst>
                <a:outerShdw blurRad="38100" dist="38100" dir="2700000" algn="tl">
                  <a:srgbClr val="C0C0C0"/>
                </a:outerShdw>
              </a:effectLst>
              <a:latin typeface="Arial" charset="0"/>
              <a:cs typeface="+mn-cs"/>
            </a:endParaRPr>
          </a:p>
          <a:p>
            <a:pPr lvl="1" indent="-457200">
              <a:defRPr/>
            </a:pPr>
            <a:endParaRPr lang="fr-FR" sz="2000" b="1" i="1" dirty="0">
              <a:solidFill>
                <a:srgbClr val="000099"/>
              </a:solidFill>
              <a:effectLst>
                <a:outerShdw blurRad="38100" dist="38100" dir="2700000" algn="tl">
                  <a:srgbClr val="C0C0C0"/>
                </a:outerShdw>
              </a:effectLst>
              <a:latin typeface="Arial" charset="0"/>
              <a:cs typeface="+mn-cs"/>
            </a:endParaRPr>
          </a:p>
          <a:p>
            <a:pPr marL="457200" indent="-457200">
              <a:buFont typeface="Arial" pitchFamily="34" charset="0"/>
              <a:buChar char="•"/>
              <a:defRPr/>
            </a:pPr>
            <a:r>
              <a:rPr lang="fr-FR" sz="2000" b="1" u="sng" dirty="0">
                <a:solidFill>
                  <a:srgbClr val="000099"/>
                </a:solidFill>
                <a:effectLst>
                  <a:outerShdw blurRad="38100" dist="38100" dir="2700000" algn="tl">
                    <a:srgbClr val="C0C0C0"/>
                  </a:outerShdw>
                </a:effectLst>
                <a:latin typeface="Arial" charset="0"/>
                <a:cs typeface="+mn-cs"/>
              </a:rPr>
              <a:t>Débats et  enquêtes publiques </a:t>
            </a:r>
            <a:r>
              <a:rPr lang="fr-FR" sz="2000" b="1" u="sng" dirty="0" smtClean="0">
                <a:solidFill>
                  <a:srgbClr val="000099"/>
                </a:solidFill>
                <a:effectLst>
                  <a:outerShdw blurRad="38100" dist="38100" dir="2700000" algn="tl">
                    <a:srgbClr val="C0C0C0"/>
                  </a:outerShdw>
                </a:effectLst>
                <a:latin typeface="Arial" charset="0"/>
                <a:cs typeface="+mn-cs"/>
              </a:rPr>
              <a:t> (suite) </a:t>
            </a:r>
            <a:r>
              <a:rPr lang="fr-FR" sz="2000" b="1" dirty="0" smtClean="0">
                <a:solidFill>
                  <a:srgbClr val="000099"/>
                </a:solidFill>
                <a:effectLst>
                  <a:outerShdw blurRad="38100" dist="38100" dir="2700000" algn="tl">
                    <a:srgbClr val="C0C0C0"/>
                  </a:outerShdw>
                </a:effectLst>
                <a:latin typeface="Arial" charset="0"/>
                <a:cs typeface="+mn-cs"/>
              </a:rPr>
              <a:t>:</a:t>
            </a:r>
          </a:p>
          <a:p>
            <a:pPr marL="457200" indent="-457200">
              <a:defRPr/>
            </a:pPr>
            <a:endParaRPr lang="fr-FR" sz="2000" b="1" dirty="0">
              <a:solidFill>
                <a:srgbClr val="000099"/>
              </a:solidFill>
              <a:effectLst>
                <a:outerShdw blurRad="38100" dist="38100" dir="2700000" algn="tl">
                  <a:srgbClr val="C0C0C0"/>
                </a:outerShdw>
              </a:effectLst>
              <a:latin typeface="Arial" charset="0"/>
              <a:cs typeface="+mn-cs"/>
            </a:endParaRPr>
          </a:p>
          <a:p>
            <a:pPr marL="914400" lvl="1" indent="-457200">
              <a:buFont typeface="Arial" pitchFamily="34" charset="0"/>
              <a:buChar char="•"/>
              <a:defRPr/>
            </a:pPr>
            <a:r>
              <a:rPr lang="fr-FR" sz="2000" b="1" dirty="0" smtClean="0">
                <a:solidFill>
                  <a:srgbClr val="000099"/>
                </a:solidFill>
                <a:effectLst>
                  <a:outerShdw blurRad="38100" dist="38100" dir="2700000" algn="tl">
                    <a:srgbClr val="C0C0C0"/>
                  </a:outerShdw>
                </a:effectLst>
                <a:latin typeface="Arial" charset="0"/>
                <a:cs typeface="+mn-cs"/>
              </a:rPr>
              <a:t>Modification du PLU : examen en détail du dossier soumis à enquête publique, rencontre avec madame la Directrice du service urbanisme de la ville de Saint-Germain, publication d’un avis favorable avec plusieurs observations sur le maintien de parcs intra muros autant que possible ou sur les zones classées UL (maintient à 50% des espaces verts) . </a:t>
            </a:r>
            <a:br>
              <a:rPr lang="fr-FR" sz="2000" b="1" dirty="0" smtClean="0">
                <a:solidFill>
                  <a:srgbClr val="000099"/>
                </a:solidFill>
                <a:effectLst>
                  <a:outerShdw blurRad="38100" dist="38100" dir="2700000" algn="tl">
                    <a:srgbClr val="C0C0C0"/>
                  </a:outerShdw>
                </a:effectLst>
                <a:latin typeface="Arial" charset="0"/>
                <a:cs typeface="+mn-cs"/>
              </a:rPr>
            </a:br>
            <a:r>
              <a:rPr lang="fr-FR" sz="2000" b="1" dirty="0" smtClean="0">
                <a:solidFill>
                  <a:srgbClr val="000099"/>
                </a:solidFill>
                <a:effectLst>
                  <a:outerShdw blurRad="38100" dist="38100" dir="2700000" algn="tl">
                    <a:srgbClr val="C0C0C0"/>
                  </a:outerShdw>
                </a:effectLst>
                <a:latin typeface="Arial" charset="0"/>
                <a:cs typeface="+mn-cs"/>
              </a:rPr>
              <a:t>Le commissaire enquêteur a repris notre observation relative à la hauteur maxi pour la lisière Pereire et l’a fait sienne sous forme de réserve. Adopté en Conseil Municipal du 24 septembre 2015.</a:t>
            </a:r>
          </a:p>
          <a:p>
            <a:pPr marL="914400" lvl="1" indent="-457200">
              <a:buFont typeface="Arial" pitchFamily="34" charset="0"/>
              <a:buChar char="•"/>
              <a:defRPr/>
            </a:pPr>
            <a:endParaRPr lang="fr-FR" sz="2000" b="1" dirty="0" smtClean="0">
              <a:solidFill>
                <a:srgbClr val="000099"/>
              </a:solidFill>
              <a:effectLst>
                <a:outerShdw blurRad="38100" dist="38100" dir="2700000" algn="tl">
                  <a:srgbClr val="C0C0C0"/>
                </a:outerShdw>
              </a:effectLst>
              <a:latin typeface="Arial" charset="0"/>
              <a:cs typeface="+mn-cs"/>
            </a:endParaRPr>
          </a:p>
          <a:p>
            <a:pPr marL="914400" lvl="1" indent="-457200">
              <a:buFont typeface="Arial" pitchFamily="34" charset="0"/>
              <a:buChar char="•"/>
              <a:defRPr/>
            </a:pPr>
            <a:r>
              <a:rPr lang="fr-FR" sz="2000" b="1" dirty="0" smtClean="0">
                <a:solidFill>
                  <a:srgbClr val="000099"/>
                </a:solidFill>
                <a:effectLst>
                  <a:outerShdw blurRad="38100" dist="38100" dir="2700000" algn="tl">
                    <a:srgbClr val="C0C0C0"/>
                  </a:outerShdw>
                </a:effectLst>
                <a:latin typeface="Arial" charset="0"/>
                <a:cs typeface="+mn-cs"/>
              </a:rPr>
              <a:t>Remarques sur la forme du dossier soumis au public et propositions d’amélioration : nous espérons qu’elles seront prises en compte pour la révision du PLU.</a:t>
            </a:r>
            <a:endParaRPr lang="fr-FR" sz="2000" b="1" dirty="0">
              <a:solidFill>
                <a:srgbClr val="000099"/>
              </a:solidFill>
              <a:effectLst>
                <a:outerShdw blurRad="38100" dist="38100" dir="2700000" algn="tl">
                  <a:srgbClr val="C0C0C0"/>
                </a:outerShdw>
              </a:effectLst>
              <a:latin typeface="Arial" charset="0"/>
              <a:cs typeface="+mn-cs"/>
            </a:endParaRPr>
          </a:p>
          <a:p>
            <a:pPr marL="914400" lvl="1" indent="-457200">
              <a:buFont typeface="Arial" pitchFamily="34" charset="0"/>
              <a:buChar char="•"/>
              <a:defRPr/>
            </a:pPr>
            <a:endParaRPr lang="fr-FR" sz="2000" b="1" i="1" dirty="0">
              <a:solidFill>
                <a:srgbClr val="F49100"/>
              </a:solidFill>
              <a:effectLst>
                <a:outerShdw blurRad="38100" dist="38100" dir="2700000" algn="tl">
                  <a:srgbClr val="C0C0C0"/>
                </a:outerShdw>
              </a:effectLst>
              <a:latin typeface="Arial" charset="0"/>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6148" name="Rectangle 4"/>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6149" name="Rectangle 5"/>
          <p:cNvSpPr>
            <a:spLocks noChangeArrowheads="1"/>
          </p:cNvSpPr>
          <p:nvPr/>
        </p:nvSpPr>
        <p:spPr bwMode="auto">
          <a:xfrm>
            <a:off x="2314575" y="2500313"/>
            <a:ext cx="9906000" cy="0"/>
          </a:xfrm>
          <a:prstGeom prst="rect">
            <a:avLst/>
          </a:prstGeom>
          <a:noFill/>
          <a:ln w="9525">
            <a:noFill/>
            <a:miter lim="800000"/>
            <a:headEnd/>
            <a:tailEnd/>
          </a:ln>
        </p:spPr>
        <p:txBody>
          <a:bodyPr>
            <a:spAutoFit/>
          </a:bodyPr>
          <a:lstStyle/>
          <a:p>
            <a:endParaRPr lang="fr-FR"/>
          </a:p>
        </p:txBody>
      </p:sp>
      <p:sp>
        <p:nvSpPr>
          <p:cNvPr id="6150" name="Rectangle 6"/>
          <p:cNvSpPr>
            <a:spLocks noChangeArrowheads="1"/>
          </p:cNvSpPr>
          <p:nvPr/>
        </p:nvSpPr>
        <p:spPr bwMode="auto">
          <a:xfrm>
            <a:off x="4495800" y="2971800"/>
            <a:ext cx="9906000" cy="0"/>
          </a:xfrm>
          <a:prstGeom prst="rect">
            <a:avLst/>
          </a:prstGeom>
          <a:noFill/>
          <a:ln w="9525">
            <a:noFill/>
            <a:miter lim="800000"/>
            <a:headEnd/>
            <a:tailEnd/>
          </a:ln>
        </p:spPr>
        <p:txBody>
          <a:bodyPr>
            <a:spAutoFit/>
          </a:bodyPr>
          <a:lstStyle/>
          <a:p>
            <a:endParaRPr lang="fr-FR"/>
          </a:p>
        </p:txBody>
      </p:sp>
      <p:sp>
        <p:nvSpPr>
          <p:cNvPr id="6151" name="Rectangle 7"/>
          <p:cNvSpPr>
            <a:spLocks noChangeArrowheads="1"/>
          </p:cNvSpPr>
          <p:nvPr/>
        </p:nvSpPr>
        <p:spPr bwMode="auto">
          <a:xfrm>
            <a:off x="4991100" y="2971800"/>
            <a:ext cx="8915400" cy="0"/>
          </a:xfrm>
          <a:prstGeom prst="rect">
            <a:avLst/>
          </a:prstGeom>
          <a:noFill/>
          <a:ln w="9525">
            <a:noFill/>
            <a:miter lim="800000"/>
            <a:headEnd/>
            <a:tailEnd/>
          </a:ln>
        </p:spPr>
        <p:txBody>
          <a:bodyPr>
            <a:spAutoFit/>
          </a:bodyPr>
          <a:lstStyle/>
          <a:p>
            <a:endParaRPr lang="fr-FR"/>
          </a:p>
        </p:txBody>
      </p:sp>
      <p:sp>
        <p:nvSpPr>
          <p:cNvPr id="6152" name="Rectangle 8"/>
          <p:cNvSpPr>
            <a:spLocks noChangeArrowheads="1"/>
          </p:cNvSpPr>
          <p:nvPr/>
        </p:nvSpPr>
        <p:spPr bwMode="auto">
          <a:xfrm>
            <a:off x="0" y="0"/>
            <a:ext cx="228600" cy="6858000"/>
          </a:xfrm>
          <a:prstGeom prst="rect">
            <a:avLst/>
          </a:prstGeom>
          <a:solidFill>
            <a:schemeClr val="accent2"/>
          </a:solidFill>
          <a:ln w="9525">
            <a:noFill/>
            <a:miter lim="800000"/>
            <a:headEnd/>
            <a:tailEnd/>
          </a:ln>
        </p:spPr>
        <p:txBody>
          <a:bodyPr wrap="none" anchor="ctr"/>
          <a:lstStyle/>
          <a:p>
            <a:pPr algn="ctr"/>
            <a:endParaRPr lang="fr-FR" sz="1400">
              <a:solidFill>
                <a:schemeClr val="tx1"/>
              </a:solidFill>
            </a:endParaRPr>
          </a:p>
        </p:txBody>
      </p:sp>
      <p:sp>
        <p:nvSpPr>
          <p:cNvPr id="6153" name="Rectangle 9"/>
          <p:cNvSpPr>
            <a:spLocks noChangeArrowheads="1"/>
          </p:cNvSpPr>
          <p:nvPr/>
        </p:nvSpPr>
        <p:spPr bwMode="auto">
          <a:xfrm>
            <a:off x="4860925" y="3048000"/>
            <a:ext cx="184150" cy="762000"/>
          </a:xfrm>
          <a:prstGeom prst="rect">
            <a:avLst/>
          </a:prstGeom>
          <a:noFill/>
          <a:ln w="9525">
            <a:noFill/>
            <a:miter lim="800000"/>
            <a:headEnd/>
            <a:tailEnd/>
          </a:ln>
        </p:spPr>
        <p:txBody>
          <a:bodyPr wrap="none">
            <a:spAutoFit/>
          </a:bodyPr>
          <a:lstStyle/>
          <a:p>
            <a:endParaRPr lang="fr-FR" sz="4400">
              <a:solidFill>
                <a:schemeClr val="tx2"/>
              </a:solidFill>
              <a:latin typeface="Arial" charset="0"/>
            </a:endParaRPr>
          </a:p>
        </p:txBody>
      </p:sp>
      <p:sp>
        <p:nvSpPr>
          <p:cNvPr id="6154" name="Line 10"/>
          <p:cNvSpPr>
            <a:spLocks noChangeShapeType="1"/>
          </p:cNvSpPr>
          <p:nvPr/>
        </p:nvSpPr>
        <p:spPr bwMode="auto">
          <a:xfrm>
            <a:off x="292100" y="6362700"/>
            <a:ext cx="9525000" cy="0"/>
          </a:xfrm>
          <a:prstGeom prst="line">
            <a:avLst/>
          </a:prstGeom>
          <a:noFill/>
          <a:ln w="3175">
            <a:solidFill>
              <a:schemeClr val="folHlink"/>
            </a:solidFill>
            <a:round/>
            <a:headEnd/>
            <a:tailEnd/>
          </a:ln>
        </p:spPr>
        <p:txBody>
          <a:bodyPr/>
          <a:lstStyle/>
          <a:p>
            <a:endParaRPr lang="fr-FR"/>
          </a:p>
        </p:txBody>
      </p:sp>
      <p:sp>
        <p:nvSpPr>
          <p:cNvPr id="6155" name="Text Box 11"/>
          <p:cNvSpPr txBox="1">
            <a:spLocks noChangeArrowheads="1"/>
          </p:cNvSpPr>
          <p:nvPr/>
        </p:nvSpPr>
        <p:spPr bwMode="auto">
          <a:xfrm>
            <a:off x="368300" y="6350000"/>
            <a:ext cx="8458200" cy="473075"/>
          </a:xfrm>
          <a:prstGeom prst="rect">
            <a:avLst/>
          </a:prstGeom>
          <a:noFill/>
          <a:ln w="9525">
            <a:noFill/>
            <a:miter lim="800000"/>
            <a:headEnd/>
            <a:tailEnd/>
          </a:ln>
        </p:spPr>
        <p:txBody>
          <a:bodyPr>
            <a:spAutoFit/>
          </a:bodyPr>
          <a:lstStyle/>
          <a:p>
            <a:pPr>
              <a:spcBef>
                <a:spcPct val="50000"/>
              </a:spcBef>
            </a:pPr>
            <a:r>
              <a:rPr lang="fr-FR" dirty="0" smtClean="0">
                <a:solidFill>
                  <a:schemeClr val="bg2"/>
                </a:solidFill>
                <a:latin typeface="Arial" charset="0"/>
              </a:rPr>
              <a:t>Les Ateliers de l’Environnement et de la Démocratie – Association loi 1901 agréée  pour l’environnement dans un cadre départemental</a:t>
            </a:r>
          </a:p>
          <a:p>
            <a:pPr>
              <a:spcBef>
                <a:spcPct val="50000"/>
              </a:spcBef>
            </a:pPr>
            <a:r>
              <a:rPr lang="fr-FR" dirty="0" smtClean="0">
                <a:solidFill>
                  <a:schemeClr val="bg2"/>
                </a:solidFill>
                <a:latin typeface="Arial" charset="0"/>
              </a:rPr>
              <a:t>Maison des Associations – 3, rue de la République – 78100 Saint-Germain-en-Laye</a:t>
            </a:r>
            <a:endParaRPr lang="fr-FR" dirty="0">
              <a:solidFill>
                <a:schemeClr val="bg2"/>
              </a:solidFill>
              <a:latin typeface="Arial" charset="0"/>
            </a:endParaRPr>
          </a:p>
        </p:txBody>
      </p:sp>
      <p:sp>
        <p:nvSpPr>
          <p:cNvPr id="88076" name="Text Box 12"/>
          <p:cNvSpPr txBox="1">
            <a:spLocks noChangeArrowheads="1"/>
          </p:cNvSpPr>
          <p:nvPr/>
        </p:nvSpPr>
        <p:spPr bwMode="auto">
          <a:xfrm>
            <a:off x="304800" y="685800"/>
            <a:ext cx="9220200" cy="701675"/>
          </a:xfrm>
          <a:prstGeom prst="rect">
            <a:avLst/>
          </a:prstGeom>
          <a:noFill/>
          <a:ln w="9525">
            <a:noFill/>
            <a:miter lim="800000"/>
            <a:headEnd/>
            <a:tailEnd/>
          </a:ln>
          <a:effectLst/>
        </p:spPr>
        <p:txBody>
          <a:bodyPr>
            <a:spAutoFit/>
          </a:bodyPr>
          <a:lstStyle/>
          <a:p>
            <a:pPr marL="457200" indent="-457200" algn="ctr">
              <a:defRPr/>
            </a:pPr>
            <a:r>
              <a:rPr lang="fr-FR" sz="2000" b="1" i="1" dirty="0">
                <a:solidFill>
                  <a:schemeClr val="folHlink"/>
                </a:solidFill>
                <a:effectLst>
                  <a:outerShdw blurRad="38100" dist="38100" dir="2700000" algn="tl">
                    <a:srgbClr val="C0C0C0"/>
                  </a:outerShdw>
                </a:effectLst>
                <a:latin typeface="Arial" charset="0"/>
              </a:rPr>
              <a:t>Rapport moral</a:t>
            </a:r>
          </a:p>
          <a:p>
            <a:pPr marL="457200" indent="-457200" algn="ctr">
              <a:defRPr/>
            </a:pPr>
            <a:endParaRPr lang="fr-FR" sz="2000" b="1" i="1" dirty="0">
              <a:solidFill>
                <a:srgbClr val="333333"/>
              </a:solidFill>
              <a:effectLst>
                <a:outerShdw blurRad="38100" dist="38100" dir="2700000" algn="tl">
                  <a:srgbClr val="C0C0C0"/>
                </a:outerShdw>
              </a:effectLst>
              <a:latin typeface="Arial" charset="0"/>
            </a:endParaRPr>
          </a:p>
        </p:txBody>
      </p:sp>
      <p:sp>
        <p:nvSpPr>
          <p:cNvPr id="88077" name="Text Box 13"/>
          <p:cNvSpPr txBox="1">
            <a:spLocks noChangeArrowheads="1"/>
          </p:cNvSpPr>
          <p:nvPr/>
        </p:nvSpPr>
        <p:spPr bwMode="auto">
          <a:xfrm>
            <a:off x="228600" y="1322179"/>
            <a:ext cx="9512300" cy="5170646"/>
          </a:xfrm>
          <a:prstGeom prst="rect">
            <a:avLst/>
          </a:prstGeom>
          <a:noFill/>
          <a:ln w="9525">
            <a:noFill/>
            <a:miter lim="800000"/>
            <a:headEnd/>
            <a:tailEnd/>
          </a:ln>
          <a:effectLst/>
        </p:spPr>
        <p:txBody>
          <a:bodyPr wrap="square">
            <a:spAutoFit/>
          </a:bodyPr>
          <a:lstStyle/>
          <a:p>
            <a:pPr marL="457200" indent="-457200">
              <a:defRPr/>
            </a:pPr>
            <a:r>
              <a:rPr lang="fr-FR" sz="2000" b="1" i="1" dirty="0" smtClean="0">
                <a:solidFill>
                  <a:srgbClr val="000099"/>
                </a:solidFill>
                <a:effectLst>
                  <a:outerShdw blurRad="38100" dist="38100" dir="2700000" algn="tl">
                    <a:srgbClr val="C0C0C0"/>
                  </a:outerShdw>
                </a:effectLst>
                <a:latin typeface="Arial" charset="0"/>
              </a:rPr>
              <a:t>Activités 2015</a:t>
            </a:r>
          </a:p>
          <a:p>
            <a:pPr marL="457200" indent="-457200">
              <a:defRPr/>
            </a:pPr>
            <a:endParaRPr lang="fr-FR" sz="2000" b="1" i="1" dirty="0">
              <a:solidFill>
                <a:srgbClr val="F49100"/>
              </a:solidFill>
              <a:effectLst>
                <a:outerShdw blurRad="38100" dist="38100" dir="2700000" algn="tl">
                  <a:srgbClr val="C0C0C0"/>
                </a:outerShdw>
              </a:effectLst>
              <a:latin typeface="Arial" charset="0"/>
              <a:cs typeface="+mn-cs"/>
            </a:endParaRPr>
          </a:p>
          <a:p>
            <a:pPr marL="457200" indent="-457200">
              <a:defRPr/>
            </a:pPr>
            <a:r>
              <a:rPr lang="fr-FR" sz="2000" b="1" i="1" dirty="0">
                <a:solidFill>
                  <a:srgbClr val="000099"/>
                </a:solidFill>
                <a:effectLst>
                  <a:outerShdw blurRad="38100" dist="38100" dir="2700000" algn="tl">
                    <a:srgbClr val="C0C0C0"/>
                  </a:outerShdw>
                </a:effectLst>
                <a:latin typeface="Arial" charset="0"/>
                <a:cs typeface="+mn-cs"/>
              </a:rPr>
              <a:t>. </a:t>
            </a:r>
            <a:r>
              <a:rPr lang="fr-FR" sz="2000" b="1" u="sng" dirty="0" smtClean="0">
                <a:solidFill>
                  <a:srgbClr val="000099"/>
                </a:solidFill>
                <a:effectLst>
                  <a:outerShdw blurRad="38100" dist="38100" dir="2700000" algn="tl">
                    <a:srgbClr val="C0C0C0"/>
                  </a:outerShdw>
                </a:effectLst>
                <a:latin typeface="Arial" charset="0"/>
                <a:cs typeface="+mn-cs"/>
              </a:rPr>
              <a:t>Atelier intercommunalités</a:t>
            </a:r>
            <a:r>
              <a:rPr lang="fr-FR" sz="2000" b="1" dirty="0" smtClean="0">
                <a:solidFill>
                  <a:srgbClr val="000099"/>
                </a:solidFill>
                <a:effectLst>
                  <a:outerShdw blurRad="38100" dist="38100" dir="2700000" algn="tl">
                    <a:srgbClr val="C0C0C0"/>
                  </a:outerShdw>
                </a:effectLst>
                <a:latin typeface="Arial" charset="0"/>
                <a:cs typeface="+mn-cs"/>
              </a:rPr>
              <a:t>:</a:t>
            </a:r>
            <a:endParaRPr lang="fr-FR" sz="2000" b="1" dirty="0">
              <a:solidFill>
                <a:srgbClr val="000099"/>
              </a:solidFill>
              <a:effectLst>
                <a:outerShdw blurRad="38100" dist="38100" dir="2700000" algn="tl">
                  <a:srgbClr val="C0C0C0"/>
                </a:outerShdw>
              </a:effectLst>
              <a:latin typeface="Arial" charset="0"/>
              <a:cs typeface="+mn-cs"/>
            </a:endParaRPr>
          </a:p>
          <a:p>
            <a:pPr marL="914400" lvl="1" indent="-457200">
              <a:defRPr/>
            </a:pPr>
            <a:endParaRPr lang="fr-FR" sz="2000" b="1" i="1" dirty="0">
              <a:solidFill>
                <a:srgbClr val="F49100"/>
              </a:solidFill>
              <a:effectLst>
                <a:outerShdw blurRad="38100" dist="38100" dir="2700000" algn="tl">
                  <a:srgbClr val="C0C0C0"/>
                </a:outerShdw>
              </a:effectLst>
              <a:latin typeface="Arial" charset="0"/>
              <a:cs typeface="+mn-cs"/>
            </a:endParaRPr>
          </a:p>
          <a:p>
            <a:pPr marL="914400" lvl="1" indent="-457200">
              <a:defRPr/>
            </a:pPr>
            <a:r>
              <a:rPr lang="fr-FR" sz="2000" b="1" dirty="0" smtClean="0">
                <a:solidFill>
                  <a:srgbClr val="000099"/>
                </a:solidFill>
                <a:effectLst>
                  <a:outerShdw blurRad="38100" dist="38100" dir="2700000" algn="tl">
                    <a:srgbClr val="C0C0C0"/>
                  </a:outerShdw>
                </a:effectLst>
                <a:latin typeface="Arial" charset="0"/>
                <a:cs typeface="+mn-cs"/>
              </a:rPr>
              <a:t>	L’Atelier intercommunalité a été créé en janvier 2014 avec l’objectif de comprendre la Loi MAPTAM, les enjeux, les évolutions en Ile-de-France, et si possible d’en débattre en fin d’Atelier. Le plan de travail a été organisé sur quatre axes :</a:t>
            </a:r>
          </a:p>
          <a:p>
            <a:pPr marL="914400" lvl="1" indent="-457200">
              <a:buFont typeface="Arial" pitchFamily="34" charset="0"/>
              <a:buChar char="•"/>
              <a:defRPr/>
            </a:pPr>
            <a:endParaRPr lang="fr-FR" sz="2000" b="1" i="1" dirty="0">
              <a:solidFill>
                <a:srgbClr val="F49100"/>
              </a:solidFill>
              <a:effectLst>
                <a:outerShdw blurRad="38100" dist="38100" dir="2700000" algn="tl">
                  <a:srgbClr val="C0C0C0"/>
                </a:outerShdw>
              </a:effectLst>
              <a:latin typeface="Arial" charset="0"/>
              <a:cs typeface="+mn-cs"/>
            </a:endParaRPr>
          </a:p>
          <a:p>
            <a:r>
              <a:rPr lang="fr-FR" b="1" dirty="0" smtClean="0"/>
              <a:t>	</a:t>
            </a:r>
            <a:r>
              <a:rPr lang="fr-FR" sz="2000" b="1" dirty="0" smtClean="0">
                <a:solidFill>
                  <a:srgbClr val="000099"/>
                </a:solidFill>
                <a:latin typeface="Arial" pitchFamily="34" charset="0"/>
                <a:cs typeface="Arial" pitchFamily="34" charset="0"/>
              </a:rPr>
              <a:t>1 Comprendre </a:t>
            </a:r>
            <a:r>
              <a:rPr lang="fr-FR" sz="2000" b="1" dirty="0">
                <a:solidFill>
                  <a:srgbClr val="000099"/>
                </a:solidFill>
                <a:latin typeface="Arial" pitchFamily="34" charset="0"/>
                <a:cs typeface="Arial" pitchFamily="34" charset="0"/>
              </a:rPr>
              <a:t>la Loi, l'expliquer par une plaquette </a:t>
            </a:r>
            <a:r>
              <a:rPr lang="fr-FR" sz="2000" b="1" dirty="0" smtClean="0">
                <a:solidFill>
                  <a:srgbClr val="000099"/>
                </a:solidFill>
                <a:latin typeface="Arial" pitchFamily="34" charset="0"/>
                <a:cs typeface="Arial" pitchFamily="34" charset="0"/>
              </a:rPr>
              <a:t>pédagogique. 	Celle-ci en est à la version 9, incluant les conséquences de la Loi 	</a:t>
            </a:r>
            <a:r>
              <a:rPr lang="fr-FR" sz="2000" b="1" dirty="0" err="1" smtClean="0">
                <a:solidFill>
                  <a:srgbClr val="000099"/>
                </a:solidFill>
                <a:latin typeface="Arial" pitchFamily="34" charset="0"/>
                <a:cs typeface="Arial" pitchFamily="34" charset="0"/>
              </a:rPr>
              <a:t>NOTRe</a:t>
            </a:r>
            <a:r>
              <a:rPr lang="fr-FR" sz="2000" b="1" dirty="0" smtClean="0">
                <a:solidFill>
                  <a:srgbClr val="000099"/>
                </a:solidFill>
                <a:latin typeface="Arial" pitchFamily="34" charset="0"/>
                <a:cs typeface="Arial" pitchFamily="34" charset="0"/>
              </a:rPr>
              <a:t> qui a modifié la Loi MAPTAM.</a:t>
            </a:r>
          </a:p>
          <a:p>
            <a:endParaRPr lang="fr-FR" dirty="0"/>
          </a:p>
          <a:p>
            <a:r>
              <a:rPr lang="fr-FR" b="1" dirty="0" smtClean="0"/>
              <a:t>	</a:t>
            </a:r>
            <a:r>
              <a:rPr lang="fr-FR" sz="2000" b="1" dirty="0" smtClean="0">
                <a:solidFill>
                  <a:srgbClr val="000099"/>
                </a:solidFill>
                <a:latin typeface="Arial" pitchFamily="34" charset="0"/>
                <a:cs typeface="Arial" pitchFamily="34" charset="0"/>
              </a:rPr>
              <a:t>2 Mesurer </a:t>
            </a:r>
            <a:r>
              <a:rPr lang="fr-FR" sz="2000" b="1" dirty="0">
                <a:solidFill>
                  <a:srgbClr val="000099"/>
                </a:solidFill>
                <a:latin typeface="Arial" pitchFamily="34" charset="0"/>
                <a:cs typeface="Arial" pitchFamily="34" charset="0"/>
              </a:rPr>
              <a:t>toutes les conséquences pour Saint-Germain et ses </a:t>
            </a:r>
            <a:r>
              <a:rPr lang="fr-FR" sz="2000" b="1" dirty="0" smtClean="0">
                <a:solidFill>
                  <a:srgbClr val="000099"/>
                </a:solidFill>
                <a:latin typeface="Arial" pitchFamily="34" charset="0"/>
                <a:cs typeface="Arial" pitchFamily="34" charset="0"/>
              </a:rPr>
              <a:t>	environs</a:t>
            </a:r>
            <a:r>
              <a:rPr lang="fr-FR" sz="2000" b="1" dirty="0">
                <a:solidFill>
                  <a:srgbClr val="000099"/>
                </a:solidFill>
                <a:latin typeface="Arial" pitchFamily="34" charset="0"/>
                <a:cs typeface="Arial" pitchFamily="34" charset="0"/>
              </a:rPr>
              <a:t>, gouvernance, finances, environnement : A l'issue de cette </a:t>
            </a:r>
            <a:r>
              <a:rPr lang="fr-FR" sz="2000" b="1" dirty="0" smtClean="0">
                <a:solidFill>
                  <a:srgbClr val="000099"/>
                </a:solidFill>
                <a:latin typeface="Arial" pitchFamily="34" charset="0"/>
                <a:cs typeface="Arial" pitchFamily="34" charset="0"/>
              </a:rPr>
              <a:t>	phase</a:t>
            </a:r>
            <a:r>
              <a:rPr lang="fr-FR" sz="2000" b="1" dirty="0">
                <a:solidFill>
                  <a:srgbClr val="000099"/>
                </a:solidFill>
                <a:latin typeface="Arial" pitchFamily="34" charset="0"/>
                <a:cs typeface="Arial" pitchFamily="34" charset="0"/>
              </a:rPr>
              <a:t>, un </a:t>
            </a:r>
            <a:r>
              <a:rPr lang="fr-FR" sz="2000" b="1" dirty="0" err="1" smtClean="0">
                <a:solidFill>
                  <a:srgbClr val="000099"/>
                </a:solidFill>
                <a:latin typeface="Arial" pitchFamily="34" charset="0"/>
                <a:cs typeface="Arial" pitchFamily="34" charset="0"/>
              </a:rPr>
              <a:t>mémorendum</a:t>
            </a:r>
            <a:r>
              <a:rPr lang="fr-FR" sz="2000" b="1" dirty="0" smtClean="0">
                <a:solidFill>
                  <a:srgbClr val="000099"/>
                </a:solidFill>
                <a:latin typeface="Arial" pitchFamily="34" charset="0"/>
                <a:cs typeface="Arial" pitchFamily="34" charset="0"/>
              </a:rPr>
              <a:t> </a:t>
            </a:r>
            <a:r>
              <a:rPr lang="fr-FR" sz="2000" b="1" dirty="0">
                <a:solidFill>
                  <a:srgbClr val="000099"/>
                </a:solidFill>
                <a:latin typeface="Arial" pitchFamily="34" charset="0"/>
                <a:cs typeface="Arial" pitchFamily="34" charset="0"/>
              </a:rPr>
              <a:t>a été adressé mi-décembre </a:t>
            </a:r>
            <a:r>
              <a:rPr lang="fr-FR" sz="2000" b="1" dirty="0" smtClean="0">
                <a:solidFill>
                  <a:srgbClr val="000099"/>
                </a:solidFill>
                <a:latin typeface="Arial" pitchFamily="34" charset="0"/>
                <a:cs typeface="Arial" pitchFamily="34" charset="0"/>
              </a:rPr>
              <a:t>2014 au </a:t>
            </a:r>
            <a:r>
              <a:rPr lang="fr-FR" sz="2000" b="1" dirty="0">
                <a:solidFill>
                  <a:srgbClr val="000099"/>
                </a:solidFill>
                <a:latin typeface="Arial" pitchFamily="34" charset="0"/>
                <a:cs typeface="Arial" pitchFamily="34" charset="0"/>
              </a:rPr>
              <a:t>Préfet </a:t>
            </a:r>
            <a:r>
              <a:rPr lang="fr-FR" sz="2000" b="1" dirty="0" smtClean="0">
                <a:solidFill>
                  <a:srgbClr val="000099"/>
                </a:solidFill>
                <a:latin typeface="Arial" pitchFamily="34" charset="0"/>
                <a:cs typeface="Arial" pitchFamily="34" charset="0"/>
              </a:rPr>
              <a:t>	de  Région </a:t>
            </a:r>
            <a:r>
              <a:rPr lang="fr-FR" sz="2000" b="1" dirty="0">
                <a:solidFill>
                  <a:srgbClr val="000099"/>
                </a:solidFill>
                <a:latin typeface="Arial" pitchFamily="34" charset="0"/>
                <a:cs typeface="Arial" pitchFamily="34" charset="0"/>
              </a:rPr>
              <a:t>pour proposer un autre découpage intercommunal. </a:t>
            </a:r>
            <a:endParaRPr lang="fr-FR" sz="2400" b="1" i="1" dirty="0">
              <a:solidFill>
                <a:srgbClr val="F49100"/>
              </a:solidFill>
              <a:effectLst>
                <a:outerShdw blurRad="38100" dist="38100" dir="2700000" algn="tl">
                  <a:srgbClr val="C0C0C0"/>
                </a:outerShdw>
              </a:effectLst>
              <a:latin typeface="Arial" charset="0"/>
              <a:cs typeface="+mn-cs"/>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odèle par défaut">
  <a:themeElements>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Modèle par défaut">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000" b="0" i="0" u="none" strike="noStrike" cap="none" normalizeH="0" baseline="0" smtClean="0">
            <a:ln>
              <a:noFill/>
            </a:ln>
            <a:solidFill>
              <a:srgbClr val="000000"/>
            </a:solidFill>
            <a:effectLst/>
            <a:latin typeface="Times New Roman"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fr-FR" sz="1000" b="0" i="0" u="none" strike="noStrike" cap="none" normalizeH="0" baseline="0" smtClean="0">
            <a:ln>
              <a:noFill/>
            </a:ln>
            <a:solidFill>
              <a:srgbClr val="000000"/>
            </a:solidFill>
            <a:effectLst/>
            <a:latin typeface="Times New Roman" charset="0"/>
          </a:defRPr>
        </a:defPPr>
      </a:lstStyle>
    </a:lnDef>
  </a:objectDefaults>
  <a:extraClrSchemeLst>
    <a:extraClrScheme>
      <a:clrScheme name="Modèle par défaut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Modèle par défaut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Modèle par défaut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1768</Words>
  <Application>Microsoft Office PowerPoint</Application>
  <PresentationFormat>Format A4 (210 x 297 mm)</PresentationFormat>
  <Paragraphs>345</Paragraphs>
  <Slides>20</Slides>
  <Notes>1</Notes>
  <HiddenSlides>0</HiddenSlides>
  <MMClips>0</MMClips>
  <ScaleCrop>false</ScaleCrop>
  <HeadingPairs>
    <vt:vector size="4" baseType="variant">
      <vt:variant>
        <vt:lpstr>Thème</vt:lpstr>
      </vt:variant>
      <vt:variant>
        <vt:i4>1</vt:i4>
      </vt:variant>
      <vt:variant>
        <vt:lpstr>Titres des diapositives</vt:lpstr>
      </vt:variant>
      <vt:variant>
        <vt:i4>20</vt:i4>
      </vt:variant>
    </vt:vector>
  </HeadingPairs>
  <TitlesOfParts>
    <vt:vector size="21" baseType="lpstr">
      <vt:lpstr>Modèle par défaut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Unknown User</dc:creator>
  <cp:lastModifiedBy>Jomier</cp:lastModifiedBy>
  <cp:revision>482</cp:revision>
  <dcterms:created xsi:type="dcterms:W3CDTF">2001-11-26T13:38:47Z</dcterms:created>
  <dcterms:modified xsi:type="dcterms:W3CDTF">2016-04-02T16:43:46Z</dcterms:modified>
</cp:coreProperties>
</file>